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91" r:id="rId2"/>
    <p:sldId id="263" r:id="rId3"/>
    <p:sldId id="257" r:id="rId4"/>
    <p:sldId id="278" r:id="rId5"/>
    <p:sldId id="292" r:id="rId6"/>
    <p:sldId id="287" r:id="rId7"/>
    <p:sldId id="282" r:id="rId8"/>
    <p:sldId id="314" r:id="rId9"/>
    <p:sldId id="315" r:id="rId10"/>
    <p:sldId id="316" r:id="rId11"/>
    <p:sldId id="317" r:id="rId12"/>
    <p:sldId id="318" r:id="rId13"/>
    <p:sldId id="310" r:id="rId14"/>
    <p:sldId id="319" r:id="rId15"/>
    <p:sldId id="320" r:id="rId16"/>
    <p:sldId id="321" r:id="rId17"/>
    <p:sldId id="286" r:id="rId18"/>
    <p:sldId id="311" r:id="rId19"/>
    <p:sldId id="309" r:id="rId20"/>
    <p:sldId id="323" r:id="rId21"/>
    <p:sldId id="325" r:id="rId22"/>
    <p:sldId id="326" r:id="rId23"/>
    <p:sldId id="28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0E"/>
    <a:srgbClr val="FF7C09"/>
    <a:srgbClr val="D16809"/>
    <a:srgbClr val="EE5001"/>
    <a:srgbClr val="F27F8A"/>
    <a:srgbClr val="FF8849"/>
    <a:srgbClr val="FFA87F"/>
    <a:srgbClr val="E3838C"/>
    <a:srgbClr val="FF6110"/>
    <a:srgbClr val="EF59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93" autoAdjust="0"/>
  </p:normalViewPr>
  <p:slideViewPr>
    <p:cSldViewPr snapToGrid="0" showGuides="1">
      <p:cViewPr varScale="1">
        <p:scale>
          <a:sx n="119" d="100"/>
          <a:sy n="119" d="100"/>
        </p:scale>
        <p:origin x="234" y="114"/>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6C2E42-BFCC-40EA-8993-81C8A1AA4EEE}"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04B92-5184-4370-883C-D72A6DD2061F}" type="slidenum">
              <a:rPr lang="zh-CN" altLang="en-US" smtClean="0"/>
              <a:t>‹#›</a:t>
            </a:fld>
            <a:endParaRPr lang="zh-CN" altLang="en-US"/>
          </a:p>
        </p:txBody>
      </p:sp>
    </p:spTree>
    <p:extLst>
      <p:ext uri="{BB962C8B-B14F-4D97-AF65-F5344CB8AC3E}">
        <p14:creationId xmlns:p14="http://schemas.microsoft.com/office/powerpoint/2010/main" val="362366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a:t>
            </a:fld>
            <a:endParaRPr lang="zh-CN" altLang="en-US"/>
          </a:p>
        </p:txBody>
      </p:sp>
    </p:spTree>
    <p:extLst>
      <p:ext uri="{BB962C8B-B14F-4D97-AF65-F5344CB8AC3E}">
        <p14:creationId xmlns:p14="http://schemas.microsoft.com/office/powerpoint/2010/main" val="3143922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a:t>
            </a:fld>
            <a:endParaRPr lang="zh-CN" altLang="en-US"/>
          </a:p>
        </p:txBody>
      </p:sp>
    </p:spTree>
    <p:extLst>
      <p:ext uri="{BB962C8B-B14F-4D97-AF65-F5344CB8AC3E}">
        <p14:creationId xmlns:p14="http://schemas.microsoft.com/office/powerpoint/2010/main" val="230611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12</a:t>
            </a:fld>
            <a:endParaRPr lang="zh-CN" altLang="en-US"/>
          </a:p>
        </p:txBody>
      </p:sp>
    </p:spTree>
    <p:extLst>
      <p:ext uri="{BB962C8B-B14F-4D97-AF65-F5344CB8AC3E}">
        <p14:creationId xmlns:p14="http://schemas.microsoft.com/office/powerpoint/2010/main" val="2032846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13</a:t>
            </a:fld>
            <a:endParaRPr lang="zh-CN" altLang="en-US"/>
          </a:p>
        </p:txBody>
      </p:sp>
    </p:spTree>
    <p:extLst>
      <p:ext uri="{BB962C8B-B14F-4D97-AF65-F5344CB8AC3E}">
        <p14:creationId xmlns:p14="http://schemas.microsoft.com/office/powerpoint/2010/main" val="115841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14</a:t>
            </a:fld>
            <a:endParaRPr lang="zh-CN" altLang="en-US"/>
          </a:p>
        </p:txBody>
      </p:sp>
    </p:spTree>
    <p:extLst>
      <p:ext uri="{BB962C8B-B14F-4D97-AF65-F5344CB8AC3E}">
        <p14:creationId xmlns:p14="http://schemas.microsoft.com/office/powerpoint/2010/main" val="121843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15</a:t>
            </a:fld>
            <a:endParaRPr lang="zh-CN" altLang="en-US"/>
          </a:p>
        </p:txBody>
      </p:sp>
    </p:spTree>
    <p:extLst>
      <p:ext uri="{BB962C8B-B14F-4D97-AF65-F5344CB8AC3E}">
        <p14:creationId xmlns:p14="http://schemas.microsoft.com/office/powerpoint/2010/main" val="141233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16</a:t>
            </a:fld>
            <a:endParaRPr lang="zh-CN" altLang="en-US"/>
          </a:p>
        </p:txBody>
      </p:sp>
    </p:spTree>
    <p:extLst>
      <p:ext uri="{BB962C8B-B14F-4D97-AF65-F5344CB8AC3E}">
        <p14:creationId xmlns:p14="http://schemas.microsoft.com/office/powerpoint/2010/main" val="282653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17</a:t>
            </a:fld>
            <a:endParaRPr lang="zh-CN" altLang="en-US"/>
          </a:p>
        </p:txBody>
      </p:sp>
    </p:spTree>
    <p:extLst>
      <p:ext uri="{BB962C8B-B14F-4D97-AF65-F5344CB8AC3E}">
        <p14:creationId xmlns:p14="http://schemas.microsoft.com/office/powerpoint/2010/main" val="176195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18</a:t>
            </a:fld>
            <a:endParaRPr lang="zh-CN" altLang="en-US"/>
          </a:p>
        </p:txBody>
      </p:sp>
    </p:spTree>
    <p:extLst>
      <p:ext uri="{BB962C8B-B14F-4D97-AF65-F5344CB8AC3E}">
        <p14:creationId xmlns:p14="http://schemas.microsoft.com/office/powerpoint/2010/main" val="42123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19</a:t>
            </a:fld>
            <a:endParaRPr lang="zh-CN" altLang="en-US"/>
          </a:p>
        </p:txBody>
      </p:sp>
    </p:spTree>
    <p:extLst>
      <p:ext uri="{BB962C8B-B14F-4D97-AF65-F5344CB8AC3E}">
        <p14:creationId xmlns:p14="http://schemas.microsoft.com/office/powerpoint/2010/main" val="1780908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20</a:t>
            </a:fld>
            <a:endParaRPr lang="zh-CN" altLang="en-US"/>
          </a:p>
        </p:txBody>
      </p:sp>
    </p:spTree>
    <p:extLst>
      <p:ext uri="{BB962C8B-B14F-4D97-AF65-F5344CB8AC3E}">
        <p14:creationId xmlns:p14="http://schemas.microsoft.com/office/powerpoint/2010/main" val="196119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3</a:t>
            </a:fld>
            <a:endParaRPr lang="zh-CN" altLang="en-US"/>
          </a:p>
        </p:txBody>
      </p:sp>
    </p:spTree>
    <p:extLst>
      <p:ext uri="{BB962C8B-B14F-4D97-AF65-F5344CB8AC3E}">
        <p14:creationId xmlns:p14="http://schemas.microsoft.com/office/powerpoint/2010/main" val="1771477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21</a:t>
            </a:fld>
            <a:endParaRPr lang="zh-CN" altLang="en-US"/>
          </a:p>
        </p:txBody>
      </p:sp>
    </p:spTree>
    <p:extLst>
      <p:ext uri="{BB962C8B-B14F-4D97-AF65-F5344CB8AC3E}">
        <p14:creationId xmlns:p14="http://schemas.microsoft.com/office/powerpoint/2010/main" val="1159815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22</a:t>
            </a:fld>
            <a:endParaRPr lang="zh-CN" altLang="en-US"/>
          </a:p>
        </p:txBody>
      </p:sp>
    </p:spTree>
    <p:extLst>
      <p:ext uri="{BB962C8B-B14F-4D97-AF65-F5344CB8AC3E}">
        <p14:creationId xmlns:p14="http://schemas.microsoft.com/office/powerpoint/2010/main" val="376561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23</a:t>
            </a:fld>
            <a:endParaRPr lang="zh-CN" altLang="en-US"/>
          </a:p>
        </p:txBody>
      </p:sp>
    </p:spTree>
    <p:extLst>
      <p:ext uri="{BB962C8B-B14F-4D97-AF65-F5344CB8AC3E}">
        <p14:creationId xmlns:p14="http://schemas.microsoft.com/office/powerpoint/2010/main" val="260014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4</a:t>
            </a:fld>
            <a:endParaRPr lang="zh-CN" altLang="en-US"/>
          </a:p>
        </p:txBody>
      </p:sp>
    </p:spTree>
    <p:extLst>
      <p:ext uri="{BB962C8B-B14F-4D97-AF65-F5344CB8AC3E}">
        <p14:creationId xmlns:p14="http://schemas.microsoft.com/office/powerpoint/2010/main" val="114232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5</a:t>
            </a:fld>
            <a:endParaRPr lang="zh-CN" altLang="en-US"/>
          </a:p>
        </p:txBody>
      </p:sp>
    </p:spTree>
    <p:extLst>
      <p:ext uri="{BB962C8B-B14F-4D97-AF65-F5344CB8AC3E}">
        <p14:creationId xmlns:p14="http://schemas.microsoft.com/office/powerpoint/2010/main" val="256087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6</a:t>
            </a:fld>
            <a:endParaRPr lang="zh-CN" altLang="en-US"/>
          </a:p>
        </p:txBody>
      </p:sp>
    </p:spTree>
    <p:extLst>
      <p:ext uri="{BB962C8B-B14F-4D97-AF65-F5344CB8AC3E}">
        <p14:creationId xmlns:p14="http://schemas.microsoft.com/office/powerpoint/2010/main" val="42999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7</a:t>
            </a:fld>
            <a:endParaRPr lang="zh-CN" altLang="en-US"/>
          </a:p>
        </p:txBody>
      </p:sp>
    </p:spTree>
    <p:extLst>
      <p:ext uri="{BB962C8B-B14F-4D97-AF65-F5344CB8AC3E}">
        <p14:creationId xmlns:p14="http://schemas.microsoft.com/office/powerpoint/2010/main" val="3874498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8</a:t>
            </a:fld>
            <a:endParaRPr lang="zh-CN" altLang="en-US"/>
          </a:p>
        </p:txBody>
      </p:sp>
    </p:spTree>
    <p:extLst>
      <p:ext uri="{BB962C8B-B14F-4D97-AF65-F5344CB8AC3E}">
        <p14:creationId xmlns:p14="http://schemas.microsoft.com/office/powerpoint/2010/main" val="208484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9</a:t>
            </a:fld>
            <a:endParaRPr lang="zh-CN" altLang="en-US"/>
          </a:p>
        </p:txBody>
      </p:sp>
    </p:spTree>
    <p:extLst>
      <p:ext uri="{BB962C8B-B14F-4D97-AF65-F5344CB8AC3E}">
        <p14:creationId xmlns:p14="http://schemas.microsoft.com/office/powerpoint/2010/main" val="2178862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a:t>
            </a:fld>
            <a:endParaRPr lang="zh-CN" altLang="en-US"/>
          </a:p>
        </p:txBody>
      </p:sp>
    </p:spTree>
    <p:extLst>
      <p:ext uri="{BB962C8B-B14F-4D97-AF65-F5344CB8AC3E}">
        <p14:creationId xmlns:p14="http://schemas.microsoft.com/office/powerpoint/2010/main" val="141341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59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37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756650" y="1397000"/>
            <a:ext cx="2260600" cy="4019550"/>
          </a:xfrm>
          <a:custGeom>
            <a:avLst/>
            <a:gdLst>
              <a:gd name="connsiteX0" fmla="*/ 0 w 2260600"/>
              <a:gd name="connsiteY0" fmla="*/ 0 h 4019550"/>
              <a:gd name="connsiteX1" fmla="*/ 2260600 w 2260600"/>
              <a:gd name="connsiteY1" fmla="*/ 0 h 4019550"/>
              <a:gd name="connsiteX2" fmla="*/ 2260600 w 2260600"/>
              <a:gd name="connsiteY2" fmla="*/ 4019550 h 4019550"/>
              <a:gd name="connsiteX3" fmla="*/ 0 w 2260600"/>
              <a:gd name="connsiteY3" fmla="*/ 4019550 h 4019550"/>
            </a:gdLst>
            <a:ahLst/>
            <a:cxnLst>
              <a:cxn ang="0">
                <a:pos x="connsiteX0" y="connsiteY0"/>
              </a:cxn>
              <a:cxn ang="0">
                <a:pos x="connsiteX1" y="connsiteY1"/>
              </a:cxn>
              <a:cxn ang="0">
                <a:pos x="connsiteX2" y="connsiteY2"/>
              </a:cxn>
              <a:cxn ang="0">
                <a:pos x="connsiteX3" y="connsiteY3"/>
              </a:cxn>
            </a:cxnLst>
            <a:rect l="l" t="t" r="r" b="b"/>
            <a:pathLst>
              <a:path w="2260600" h="4019550">
                <a:moveTo>
                  <a:pt x="0" y="0"/>
                </a:moveTo>
                <a:lnTo>
                  <a:pt x="2260600" y="0"/>
                </a:lnTo>
                <a:lnTo>
                  <a:pt x="2260600" y="4019550"/>
                </a:lnTo>
                <a:lnTo>
                  <a:pt x="0" y="40195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747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368718" y="2087742"/>
            <a:ext cx="2807042" cy="3520579"/>
          </a:xfrm>
          <a:custGeom>
            <a:avLst/>
            <a:gdLst>
              <a:gd name="connsiteX0" fmla="*/ 0 w 2807042"/>
              <a:gd name="connsiteY0" fmla="*/ 0 h 3520579"/>
              <a:gd name="connsiteX1" fmla="*/ 2807042 w 2807042"/>
              <a:gd name="connsiteY1" fmla="*/ 0 h 3520579"/>
              <a:gd name="connsiteX2" fmla="*/ 2807042 w 2807042"/>
              <a:gd name="connsiteY2" fmla="*/ 3520579 h 3520579"/>
              <a:gd name="connsiteX3" fmla="*/ 0 w 2807042"/>
              <a:gd name="connsiteY3" fmla="*/ 3520579 h 3520579"/>
            </a:gdLst>
            <a:ahLst/>
            <a:cxnLst>
              <a:cxn ang="0">
                <a:pos x="connsiteX0" y="connsiteY0"/>
              </a:cxn>
              <a:cxn ang="0">
                <a:pos x="connsiteX1" y="connsiteY1"/>
              </a:cxn>
              <a:cxn ang="0">
                <a:pos x="connsiteX2" y="connsiteY2"/>
              </a:cxn>
              <a:cxn ang="0">
                <a:pos x="connsiteX3" y="connsiteY3"/>
              </a:cxn>
            </a:cxnLst>
            <a:rect l="l" t="t" r="r" b="b"/>
            <a:pathLst>
              <a:path w="2807042" h="3520579">
                <a:moveTo>
                  <a:pt x="0" y="0"/>
                </a:moveTo>
                <a:lnTo>
                  <a:pt x="2807042" y="0"/>
                </a:lnTo>
                <a:lnTo>
                  <a:pt x="2807042" y="3520579"/>
                </a:lnTo>
                <a:lnTo>
                  <a:pt x="0" y="352057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1602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40154" y="2983847"/>
            <a:ext cx="2092108" cy="2102807"/>
          </a:xfrm>
          <a:custGeom>
            <a:avLst/>
            <a:gdLst>
              <a:gd name="connsiteX0" fmla="*/ 0 w 2092108"/>
              <a:gd name="connsiteY0" fmla="*/ 0 h 2102807"/>
              <a:gd name="connsiteX1" fmla="*/ 2092108 w 2092108"/>
              <a:gd name="connsiteY1" fmla="*/ 0 h 2102807"/>
              <a:gd name="connsiteX2" fmla="*/ 2092108 w 2092108"/>
              <a:gd name="connsiteY2" fmla="*/ 2102807 h 2102807"/>
              <a:gd name="connsiteX3" fmla="*/ 0 w 2092108"/>
              <a:gd name="connsiteY3" fmla="*/ 2102807 h 2102807"/>
            </a:gdLst>
            <a:ahLst/>
            <a:cxnLst>
              <a:cxn ang="0">
                <a:pos x="connsiteX0" y="connsiteY0"/>
              </a:cxn>
              <a:cxn ang="0">
                <a:pos x="connsiteX1" y="connsiteY1"/>
              </a:cxn>
              <a:cxn ang="0">
                <a:pos x="connsiteX2" y="connsiteY2"/>
              </a:cxn>
              <a:cxn ang="0">
                <a:pos x="connsiteX3" y="connsiteY3"/>
              </a:cxn>
            </a:cxnLst>
            <a:rect l="l" t="t" r="r" b="b"/>
            <a:pathLst>
              <a:path w="2092108" h="2102807">
                <a:moveTo>
                  <a:pt x="0" y="0"/>
                </a:moveTo>
                <a:lnTo>
                  <a:pt x="2092108" y="0"/>
                </a:lnTo>
                <a:lnTo>
                  <a:pt x="2092108" y="2102807"/>
                </a:lnTo>
                <a:lnTo>
                  <a:pt x="0" y="2102807"/>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74193" y="2983847"/>
            <a:ext cx="2092108" cy="2102807"/>
          </a:xfrm>
          <a:custGeom>
            <a:avLst/>
            <a:gdLst>
              <a:gd name="connsiteX0" fmla="*/ 0 w 2092108"/>
              <a:gd name="connsiteY0" fmla="*/ 0 h 2102807"/>
              <a:gd name="connsiteX1" fmla="*/ 2092108 w 2092108"/>
              <a:gd name="connsiteY1" fmla="*/ 0 h 2102807"/>
              <a:gd name="connsiteX2" fmla="*/ 2092108 w 2092108"/>
              <a:gd name="connsiteY2" fmla="*/ 2102807 h 2102807"/>
              <a:gd name="connsiteX3" fmla="*/ 0 w 2092108"/>
              <a:gd name="connsiteY3" fmla="*/ 2102807 h 2102807"/>
            </a:gdLst>
            <a:ahLst/>
            <a:cxnLst>
              <a:cxn ang="0">
                <a:pos x="connsiteX0" y="connsiteY0"/>
              </a:cxn>
              <a:cxn ang="0">
                <a:pos x="connsiteX1" y="connsiteY1"/>
              </a:cxn>
              <a:cxn ang="0">
                <a:pos x="connsiteX2" y="connsiteY2"/>
              </a:cxn>
              <a:cxn ang="0">
                <a:pos x="connsiteX3" y="connsiteY3"/>
              </a:cxn>
            </a:cxnLst>
            <a:rect l="l" t="t" r="r" b="b"/>
            <a:pathLst>
              <a:path w="2092108" h="2102807">
                <a:moveTo>
                  <a:pt x="0" y="0"/>
                </a:moveTo>
                <a:lnTo>
                  <a:pt x="2092108" y="0"/>
                </a:lnTo>
                <a:lnTo>
                  <a:pt x="2092108" y="2102807"/>
                </a:lnTo>
                <a:lnTo>
                  <a:pt x="0" y="2102807"/>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214998" y="2983847"/>
            <a:ext cx="2092108" cy="2102807"/>
          </a:xfrm>
          <a:custGeom>
            <a:avLst/>
            <a:gdLst>
              <a:gd name="connsiteX0" fmla="*/ 0 w 2092108"/>
              <a:gd name="connsiteY0" fmla="*/ 0 h 2102807"/>
              <a:gd name="connsiteX1" fmla="*/ 2092108 w 2092108"/>
              <a:gd name="connsiteY1" fmla="*/ 0 h 2102807"/>
              <a:gd name="connsiteX2" fmla="*/ 2092108 w 2092108"/>
              <a:gd name="connsiteY2" fmla="*/ 2102807 h 2102807"/>
              <a:gd name="connsiteX3" fmla="*/ 0 w 2092108"/>
              <a:gd name="connsiteY3" fmla="*/ 2102807 h 2102807"/>
            </a:gdLst>
            <a:ahLst/>
            <a:cxnLst>
              <a:cxn ang="0">
                <a:pos x="connsiteX0" y="connsiteY0"/>
              </a:cxn>
              <a:cxn ang="0">
                <a:pos x="connsiteX1" y="connsiteY1"/>
              </a:cxn>
              <a:cxn ang="0">
                <a:pos x="connsiteX2" y="connsiteY2"/>
              </a:cxn>
              <a:cxn ang="0">
                <a:pos x="connsiteX3" y="connsiteY3"/>
              </a:cxn>
            </a:cxnLst>
            <a:rect l="l" t="t" r="r" b="b"/>
            <a:pathLst>
              <a:path w="2092108" h="2102807">
                <a:moveTo>
                  <a:pt x="0" y="0"/>
                </a:moveTo>
                <a:lnTo>
                  <a:pt x="2092108" y="0"/>
                </a:lnTo>
                <a:lnTo>
                  <a:pt x="2092108" y="2102807"/>
                </a:lnTo>
                <a:lnTo>
                  <a:pt x="0" y="2102807"/>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549038" y="2983847"/>
            <a:ext cx="2092108" cy="2102807"/>
          </a:xfrm>
          <a:custGeom>
            <a:avLst/>
            <a:gdLst>
              <a:gd name="connsiteX0" fmla="*/ 0 w 2092108"/>
              <a:gd name="connsiteY0" fmla="*/ 0 h 2102807"/>
              <a:gd name="connsiteX1" fmla="*/ 2092108 w 2092108"/>
              <a:gd name="connsiteY1" fmla="*/ 0 h 2102807"/>
              <a:gd name="connsiteX2" fmla="*/ 2092108 w 2092108"/>
              <a:gd name="connsiteY2" fmla="*/ 2102807 h 2102807"/>
              <a:gd name="connsiteX3" fmla="*/ 0 w 2092108"/>
              <a:gd name="connsiteY3" fmla="*/ 2102807 h 2102807"/>
            </a:gdLst>
            <a:ahLst/>
            <a:cxnLst>
              <a:cxn ang="0">
                <a:pos x="connsiteX0" y="connsiteY0"/>
              </a:cxn>
              <a:cxn ang="0">
                <a:pos x="connsiteX1" y="connsiteY1"/>
              </a:cxn>
              <a:cxn ang="0">
                <a:pos x="connsiteX2" y="connsiteY2"/>
              </a:cxn>
              <a:cxn ang="0">
                <a:pos x="connsiteX3" y="connsiteY3"/>
              </a:cxn>
            </a:cxnLst>
            <a:rect l="l" t="t" r="r" b="b"/>
            <a:pathLst>
              <a:path w="2092108" h="2102807">
                <a:moveTo>
                  <a:pt x="0" y="0"/>
                </a:moveTo>
                <a:lnTo>
                  <a:pt x="2092108" y="0"/>
                </a:lnTo>
                <a:lnTo>
                  <a:pt x="2092108" y="2102807"/>
                </a:lnTo>
                <a:lnTo>
                  <a:pt x="0" y="21028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5713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6959393" y="3034573"/>
            <a:ext cx="3499308" cy="2216665"/>
          </a:xfrm>
          <a:custGeom>
            <a:avLst/>
            <a:gdLst>
              <a:gd name="connsiteX0" fmla="*/ 0 w 3499308"/>
              <a:gd name="connsiteY0" fmla="*/ 0 h 2216665"/>
              <a:gd name="connsiteX1" fmla="*/ 3499308 w 3499308"/>
              <a:gd name="connsiteY1" fmla="*/ 0 h 2216665"/>
              <a:gd name="connsiteX2" fmla="*/ 3499308 w 3499308"/>
              <a:gd name="connsiteY2" fmla="*/ 2216665 h 2216665"/>
              <a:gd name="connsiteX3" fmla="*/ 0 w 3499308"/>
              <a:gd name="connsiteY3" fmla="*/ 2216665 h 2216665"/>
            </a:gdLst>
            <a:ahLst/>
            <a:cxnLst>
              <a:cxn ang="0">
                <a:pos x="connsiteX0" y="connsiteY0"/>
              </a:cxn>
              <a:cxn ang="0">
                <a:pos x="connsiteX1" y="connsiteY1"/>
              </a:cxn>
              <a:cxn ang="0">
                <a:pos x="connsiteX2" y="connsiteY2"/>
              </a:cxn>
              <a:cxn ang="0">
                <a:pos x="connsiteX3" y="connsiteY3"/>
              </a:cxn>
            </a:cxnLst>
            <a:rect l="l" t="t" r="r" b="b"/>
            <a:pathLst>
              <a:path w="3499308" h="2216665">
                <a:moveTo>
                  <a:pt x="0" y="0"/>
                </a:moveTo>
                <a:lnTo>
                  <a:pt x="3499308" y="0"/>
                </a:lnTo>
                <a:lnTo>
                  <a:pt x="3499308" y="2216665"/>
                </a:lnTo>
                <a:lnTo>
                  <a:pt x="0" y="2216665"/>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738105" y="3034573"/>
            <a:ext cx="3499308" cy="2216665"/>
          </a:xfrm>
          <a:custGeom>
            <a:avLst/>
            <a:gdLst>
              <a:gd name="connsiteX0" fmla="*/ 0 w 3499308"/>
              <a:gd name="connsiteY0" fmla="*/ 0 h 2216665"/>
              <a:gd name="connsiteX1" fmla="*/ 3499308 w 3499308"/>
              <a:gd name="connsiteY1" fmla="*/ 0 h 2216665"/>
              <a:gd name="connsiteX2" fmla="*/ 3499308 w 3499308"/>
              <a:gd name="connsiteY2" fmla="*/ 2216665 h 2216665"/>
              <a:gd name="connsiteX3" fmla="*/ 0 w 3499308"/>
              <a:gd name="connsiteY3" fmla="*/ 2216665 h 2216665"/>
            </a:gdLst>
            <a:ahLst/>
            <a:cxnLst>
              <a:cxn ang="0">
                <a:pos x="connsiteX0" y="connsiteY0"/>
              </a:cxn>
              <a:cxn ang="0">
                <a:pos x="connsiteX1" y="connsiteY1"/>
              </a:cxn>
              <a:cxn ang="0">
                <a:pos x="connsiteX2" y="connsiteY2"/>
              </a:cxn>
              <a:cxn ang="0">
                <a:pos x="connsiteX3" y="connsiteY3"/>
              </a:cxn>
            </a:cxnLst>
            <a:rect l="l" t="t" r="r" b="b"/>
            <a:pathLst>
              <a:path w="3499308" h="2216665">
                <a:moveTo>
                  <a:pt x="0" y="0"/>
                </a:moveTo>
                <a:lnTo>
                  <a:pt x="3499308" y="0"/>
                </a:lnTo>
                <a:lnTo>
                  <a:pt x="3499308" y="2216665"/>
                </a:lnTo>
                <a:lnTo>
                  <a:pt x="0" y="221666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71406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392260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369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7" r:id="rId4"/>
    <p:sldLayoutId id="2147483666" r:id="rId5"/>
    <p:sldLayoutId id="2147483665" r:id="rId6"/>
    <p:sldLayoutId id="214748366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5.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621CF5E-2A21-4213-BFA0-49F044459AFC}"/>
              </a:ext>
            </a:extLst>
          </p:cNvPr>
          <p:cNvSpPr txBox="1"/>
          <p:nvPr/>
        </p:nvSpPr>
        <p:spPr>
          <a:xfrm>
            <a:off x="4222143" y="5168348"/>
            <a:ext cx="184731" cy="369332"/>
          </a:xfrm>
          <a:prstGeom prst="rect">
            <a:avLst/>
          </a:prstGeom>
          <a:noFill/>
        </p:spPr>
        <p:txBody>
          <a:bodyPr wrap="none" rtlCol="0">
            <a:spAutoFit/>
          </a:bodyPr>
          <a:lstStyle/>
          <a:p>
            <a:endParaRPr lang="zh-CN" altLang="en-US" dirty="0"/>
          </a:p>
        </p:txBody>
      </p:sp>
      <p:sp>
        <p:nvSpPr>
          <p:cNvPr id="8" name="文本框 7">
            <a:extLst>
              <a:ext uri="{FF2B5EF4-FFF2-40B4-BE49-F238E27FC236}">
                <a16:creationId xmlns:a16="http://schemas.microsoft.com/office/drawing/2014/main" id="{B71E84D1-D2DD-4526-B033-5446F52D4D48}"/>
              </a:ext>
            </a:extLst>
          </p:cNvPr>
          <p:cNvSpPr txBox="1"/>
          <p:nvPr/>
        </p:nvSpPr>
        <p:spPr>
          <a:xfrm>
            <a:off x="2870654" y="4851916"/>
            <a:ext cx="5798556" cy="132343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dirty="0">
                <a:solidFill>
                  <a:srgbClr val="FF7C09"/>
                </a:solidFill>
                <a:latin typeface="Impact" panose="020B0806030902050204" pitchFamily="34" charset="0"/>
                <a:ea typeface="微软雅黑"/>
              </a:rPr>
              <a:t>Responsive Wordle</a:t>
            </a:r>
            <a:endParaRPr lang="zh-CN" altLang="en-US" sz="4000" dirty="0">
              <a:solidFill>
                <a:srgbClr val="FF7C09"/>
              </a:solidFill>
              <a:latin typeface="Impact" panose="020B080603090205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prstClr val="black">
                  <a:lumMod val="85000"/>
                  <a:lumOff val="15000"/>
                </a:prstClr>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7C6B8F99-B643-48B2-851C-0C526C1AB4C1}"/>
              </a:ext>
            </a:extLst>
          </p:cNvPr>
          <p:cNvPicPr>
            <a:picLocks noChangeAspect="1"/>
          </p:cNvPicPr>
          <p:nvPr/>
        </p:nvPicPr>
        <p:blipFill>
          <a:blip r:embed="rId2"/>
          <a:stretch>
            <a:fillRect/>
          </a:stretch>
        </p:blipFill>
        <p:spPr>
          <a:xfrm>
            <a:off x="262894" y="79003"/>
            <a:ext cx="3378664" cy="4891206"/>
          </a:xfrm>
          <a:prstGeom prst="rect">
            <a:avLst/>
          </a:prstGeom>
        </p:spPr>
      </p:pic>
      <p:pic>
        <p:nvPicPr>
          <p:cNvPr id="13" name="图片 12">
            <a:extLst>
              <a:ext uri="{FF2B5EF4-FFF2-40B4-BE49-F238E27FC236}">
                <a16:creationId xmlns:a16="http://schemas.microsoft.com/office/drawing/2014/main" id="{96F0D198-5CAF-46E6-9C00-45BB622A28A6}"/>
              </a:ext>
            </a:extLst>
          </p:cNvPr>
          <p:cNvPicPr>
            <a:picLocks noChangeAspect="1"/>
          </p:cNvPicPr>
          <p:nvPr/>
        </p:nvPicPr>
        <p:blipFill>
          <a:blip r:embed="rId3"/>
          <a:stretch>
            <a:fillRect/>
          </a:stretch>
        </p:blipFill>
        <p:spPr>
          <a:xfrm>
            <a:off x="3111071" y="412933"/>
            <a:ext cx="5317723" cy="4105053"/>
          </a:xfrm>
          <a:prstGeom prst="rect">
            <a:avLst/>
          </a:prstGeom>
        </p:spPr>
      </p:pic>
      <p:pic>
        <p:nvPicPr>
          <p:cNvPr id="17" name="图片 16">
            <a:extLst>
              <a:ext uri="{FF2B5EF4-FFF2-40B4-BE49-F238E27FC236}">
                <a16:creationId xmlns:a16="http://schemas.microsoft.com/office/drawing/2014/main" id="{0BD2A4FC-6A2D-48E4-A8E9-9E1618D5FCA3}"/>
              </a:ext>
            </a:extLst>
          </p:cNvPr>
          <p:cNvPicPr>
            <a:picLocks noChangeAspect="1"/>
          </p:cNvPicPr>
          <p:nvPr/>
        </p:nvPicPr>
        <p:blipFill>
          <a:blip r:embed="rId4"/>
          <a:stretch>
            <a:fillRect/>
          </a:stretch>
        </p:blipFill>
        <p:spPr>
          <a:xfrm>
            <a:off x="7387390" y="1231377"/>
            <a:ext cx="4812632" cy="2859026"/>
          </a:xfrm>
          <a:prstGeom prst="rect">
            <a:avLst/>
          </a:prstGeom>
        </p:spPr>
      </p:pic>
    </p:spTree>
    <p:extLst>
      <p:ext uri="{BB962C8B-B14F-4D97-AF65-F5344CB8AC3E}">
        <p14:creationId xmlns:p14="http://schemas.microsoft.com/office/powerpoint/2010/main" val="401579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4778296" cy="717686"/>
            <a:chOff x="2976152" y="4708118"/>
            <a:chExt cx="4778296"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4778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Words Attribute Constraint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2" name="图片 1">
            <a:extLst>
              <a:ext uri="{FF2B5EF4-FFF2-40B4-BE49-F238E27FC236}">
                <a16:creationId xmlns:a16="http://schemas.microsoft.com/office/drawing/2014/main" id="{375B03F5-A1A1-4D8B-84DB-B51AF236C035}"/>
              </a:ext>
            </a:extLst>
          </p:cNvPr>
          <p:cNvPicPr>
            <a:picLocks noChangeAspect="1"/>
          </p:cNvPicPr>
          <p:nvPr/>
        </p:nvPicPr>
        <p:blipFill>
          <a:blip r:embed="rId5"/>
          <a:stretch>
            <a:fillRect/>
          </a:stretch>
        </p:blipFill>
        <p:spPr>
          <a:xfrm>
            <a:off x="1897251" y="1808195"/>
            <a:ext cx="2276136" cy="4220936"/>
          </a:xfrm>
          <a:prstGeom prst="rect">
            <a:avLst/>
          </a:prstGeom>
        </p:spPr>
      </p:pic>
      <p:pic>
        <p:nvPicPr>
          <p:cNvPr id="11" name="图片 10">
            <a:extLst>
              <a:ext uri="{FF2B5EF4-FFF2-40B4-BE49-F238E27FC236}">
                <a16:creationId xmlns:a16="http://schemas.microsoft.com/office/drawing/2014/main" id="{6ACE380B-050D-4E29-BEE3-EACC50641500}"/>
              </a:ext>
            </a:extLst>
          </p:cNvPr>
          <p:cNvPicPr>
            <a:picLocks noChangeAspect="1"/>
          </p:cNvPicPr>
          <p:nvPr/>
        </p:nvPicPr>
        <p:blipFill>
          <a:blip r:embed="rId6"/>
          <a:stretch>
            <a:fillRect/>
          </a:stretch>
        </p:blipFill>
        <p:spPr>
          <a:xfrm>
            <a:off x="6459264" y="2908818"/>
            <a:ext cx="4828248" cy="2085002"/>
          </a:xfrm>
          <a:prstGeom prst="rect">
            <a:avLst/>
          </a:prstGeom>
        </p:spPr>
      </p:pic>
      <p:sp>
        <p:nvSpPr>
          <p:cNvPr id="12" name="文本框 11">
            <a:extLst>
              <a:ext uri="{FF2B5EF4-FFF2-40B4-BE49-F238E27FC236}">
                <a16:creationId xmlns:a16="http://schemas.microsoft.com/office/drawing/2014/main" id="{0FDCB7CD-DD18-44C1-A7B5-2661F2547F25}"/>
              </a:ext>
            </a:extLst>
          </p:cNvPr>
          <p:cNvSpPr txBox="1"/>
          <p:nvPr/>
        </p:nvSpPr>
        <p:spPr>
          <a:xfrm>
            <a:off x="5193904" y="1072625"/>
            <a:ext cx="1556836" cy="369332"/>
          </a:xfrm>
          <a:prstGeom prst="rect">
            <a:avLst/>
          </a:prstGeom>
          <a:noFill/>
        </p:spPr>
        <p:txBody>
          <a:bodyPr wrap="none" rtlCol="0">
            <a:spAutoFit/>
          </a:bodyPr>
          <a:lstStyle/>
          <a:p>
            <a:r>
              <a:rPr lang="en-US" altLang="zh-CN" b="1" dirty="0"/>
              <a:t>After 1. 2. 3. </a:t>
            </a:r>
            <a:endParaRPr lang="zh-CN" altLang="en-US" b="1" dirty="0"/>
          </a:p>
        </p:txBody>
      </p:sp>
      <p:sp>
        <p:nvSpPr>
          <p:cNvPr id="18" name="文本框 17">
            <a:extLst>
              <a:ext uri="{FF2B5EF4-FFF2-40B4-BE49-F238E27FC236}">
                <a16:creationId xmlns:a16="http://schemas.microsoft.com/office/drawing/2014/main" id="{F60FD69C-1D85-4B1E-BD8B-4077022EB677}"/>
              </a:ext>
            </a:extLst>
          </p:cNvPr>
          <p:cNvSpPr txBox="1"/>
          <p:nvPr/>
        </p:nvSpPr>
        <p:spPr>
          <a:xfrm>
            <a:off x="8106872" y="5175392"/>
            <a:ext cx="6096000" cy="369332"/>
          </a:xfrm>
          <a:prstGeom prst="rect">
            <a:avLst/>
          </a:prstGeom>
          <a:noFill/>
        </p:spPr>
        <p:txBody>
          <a:bodyPr wrap="square">
            <a:spAutoFit/>
          </a:bodyPr>
          <a:lstStyle/>
          <a:p>
            <a:r>
              <a:rPr lang="en-US" altLang="zh-CN" b="1" i="0" dirty="0">
                <a:effectLst/>
                <a:latin typeface="Arial" panose="020B0604020202020204" pitchFamily="34" charset="0"/>
              </a:rPr>
              <a:t>It looks good</a:t>
            </a:r>
            <a:r>
              <a:rPr lang="zh-CN" altLang="en-US" b="1" i="0" dirty="0">
                <a:effectLst/>
                <a:latin typeface="Arial" panose="020B0604020202020204" pitchFamily="34" charset="0"/>
              </a:rPr>
              <a:t>！！</a:t>
            </a:r>
            <a:endParaRPr lang="zh-CN" altLang="en-US" b="1" dirty="0"/>
          </a:p>
        </p:txBody>
      </p:sp>
      <p:sp>
        <p:nvSpPr>
          <p:cNvPr id="20" name="文本框 19">
            <a:extLst>
              <a:ext uri="{FF2B5EF4-FFF2-40B4-BE49-F238E27FC236}">
                <a16:creationId xmlns:a16="http://schemas.microsoft.com/office/drawing/2014/main" id="{ABC3102B-8FE4-469E-AD33-74AD59039FE0}"/>
              </a:ext>
            </a:extLst>
          </p:cNvPr>
          <p:cNvSpPr txBox="1"/>
          <p:nvPr/>
        </p:nvSpPr>
        <p:spPr>
          <a:xfrm>
            <a:off x="1043399" y="6210703"/>
            <a:ext cx="7204982" cy="369332"/>
          </a:xfrm>
          <a:prstGeom prst="rect">
            <a:avLst/>
          </a:prstGeom>
          <a:noFill/>
        </p:spPr>
        <p:txBody>
          <a:bodyPr wrap="square">
            <a:spAutoFit/>
          </a:bodyPr>
          <a:lstStyle/>
          <a:p>
            <a:pPr algn="l"/>
            <a:r>
              <a:rPr lang="en-US" altLang="zh-CN" b="1" i="0" dirty="0">
                <a:effectLst/>
                <a:latin typeface="Arial" panose="020B0604020202020204" pitchFamily="34" charset="0"/>
              </a:rPr>
              <a:t>Wordle takes up too little of the screen </a:t>
            </a:r>
            <a:r>
              <a:rPr lang="zh-CN" altLang="en-US" b="1" i="0" dirty="0">
                <a:effectLst/>
                <a:latin typeface="Arial" panose="020B0604020202020204" pitchFamily="34" charset="0"/>
              </a:rPr>
              <a:t>！</a:t>
            </a:r>
            <a:r>
              <a:rPr lang="en-US" altLang="zh-CN" b="1" i="0" dirty="0">
                <a:effectLst/>
                <a:latin typeface="Arial" panose="020B0604020202020204" pitchFamily="34" charset="0"/>
              </a:rPr>
              <a:t>!</a:t>
            </a:r>
          </a:p>
        </p:txBody>
      </p:sp>
      <p:sp>
        <p:nvSpPr>
          <p:cNvPr id="23" name="文本框 22">
            <a:extLst>
              <a:ext uri="{FF2B5EF4-FFF2-40B4-BE49-F238E27FC236}">
                <a16:creationId xmlns:a16="http://schemas.microsoft.com/office/drawing/2014/main" id="{1E145606-02C4-4597-9C99-5C0C8B86035B}"/>
              </a:ext>
            </a:extLst>
          </p:cNvPr>
          <p:cNvSpPr txBox="1"/>
          <p:nvPr/>
        </p:nvSpPr>
        <p:spPr>
          <a:xfrm>
            <a:off x="2230890" y="1417873"/>
            <a:ext cx="7204982" cy="338554"/>
          </a:xfrm>
          <a:prstGeom prst="rect">
            <a:avLst/>
          </a:prstGeom>
          <a:noFill/>
        </p:spPr>
        <p:txBody>
          <a:bodyPr wrap="square">
            <a:spAutoFit/>
          </a:bodyPr>
          <a:lstStyle/>
          <a:p>
            <a:r>
              <a:rPr lang="zh-CN" altLang="en-US" sz="1600" dirty="0"/>
              <a:t>Vertical screen</a:t>
            </a:r>
          </a:p>
        </p:txBody>
      </p:sp>
      <p:sp>
        <p:nvSpPr>
          <p:cNvPr id="25" name="文本框 24">
            <a:extLst>
              <a:ext uri="{FF2B5EF4-FFF2-40B4-BE49-F238E27FC236}">
                <a16:creationId xmlns:a16="http://schemas.microsoft.com/office/drawing/2014/main" id="{6BC749FC-F033-41C3-A431-DA787AC2E0AD}"/>
              </a:ext>
            </a:extLst>
          </p:cNvPr>
          <p:cNvSpPr txBox="1"/>
          <p:nvPr/>
        </p:nvSpPr>
        <p:spPr>
          <a:xfrm>
            <a:off x="8106872" y="2479478"/>
            <a:ext cx="7204982" cy="338554"/>
          </a:xfrm>
          <a:prstGeom prst="rect">
            <a:avLst/>
          </a:prstGeom>
          <a:noFill/>
        </p:spPr>
        <p:txBody>
          <a:bodyPr wrap="square">
            <a:spAutoFit/>
          </a:bodyPr>
          <a:lstStyle/>
          <a:p>
            <a:r>
              <a:rPr lang="zh-CN" altLang="en-US" sz="1600" dirty="0"/>
              <a:t>Horizontal screen</a:t>
            </a:r>
          </a:p>
        </p:txBody>
      </p:sp>
    </p:spTree>
    <p:custDataLst>
      <p:tags r:id="rId1"/>
    </p:custDataLst>
    <p:extLst>
      <p:ext uri="{BB962C8B-B14F-4D97-AF65-F5344CB8AC3E}">
        <p14:creationId xmlns:p14="http://schemas.microsoft.com/office/powerpoint/2010/main" val="3882705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4778296" cy="717686"/>
            <a:chOff x="2976152" y="4708118"/>
            <a:chExt cx="4778296"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4778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Words Attribute Constraint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3" name="文本框 2">
            <a:extLst>
              <a:ext uri="{FF2B5EF4-FFF2-40B4-BE49-F238E27FC236}">
                <a16:creationId xmlns:a16="http://schemas.microsoft.com/office/drawing/2014/main" id="{680835A9-1F40-4489-88B9-BDEC2F47E5CE}"/>
              </a:ext>
            </a:extLst>
          </p:cNvPr>
          <p:cNvSpPr txBox="1"/>
          <p:nvPr/>
        </p:nvSpPr>
        <p:spPr>
          <a:xfrm>
            <a:off x="1784239" y="1179294"/>
            <a:ext cx="9443611" cy="1477328"/>
          </a:xfrm>
          <a:prstGeom prst="rect">
            <a:avLst/>
          </a:prstGeom>
          <a:noFill/>
        </p:spPr>
        <p:txBody>
          <a:bodyPr wrap="none" rtlCol="0">
            <a:spAutoFit/>
          </a:bodyPr>
          <a:lstStyle/>
          <a:p>
            <a:r>
              <a:rPr lang="en-US" altLang="zh-CN" b="1" dirty="0"/>
              <a:t>4. Rotation</a:t>
            </a:r>
          </a:p>
          <a:p>
            <a:endParaRPr lang="en-US" altLang="zh-CN" dirty="0"/>
          </a:p>
          <a:p>
            <a:r>
              <a:rPr lang="zh-CN" altLang="en-US" dirty="0"/>
              <a:t>从前面的图中可以看出，在竖屏情况下，词云占据屏幕空间的比例很小，视觉效果较差</a:t>
            </a:r>
            <a:endParaRPr lang="en-US" altLang="zh-CN" dirty="0"/>
          </a:p>
          <a:p>
            <a:r>
              <a:rPr lang="zh-CN" altLang="en-US" dirty="0"/>
              <a:t>为了在不改变原有布局的前提下解决该问题，可以让单词自适应式旋转，修改后效果如下：</a:t>
            </a:r>
            <a:endParaRPr lang="en-US" altLang="zh-CN" dirty="0"/>
          </a:p>
          <a:p>
            <a:endParaRPr lang="en-US" altLang="zh-CN" dirty="0"/>
          </a:p>
        </p:txBody>
      </p:sp>
      <p:pic>
        <p:nvPicPr>
          <p:cNvPr id="2" name="图片 1">
            <a:extLst>
              <a:ext uri="{FF2B5EF4-FFF2-40B4-BE49-F238E27FC236}">
                <a16:creationId xmlns:a16="http://schemas.microsoft.com/office/drawing/2014/main" id="{56F903BC-4156-44D7-A8FE-3FDA0908F2CC}"/>
              </a:ext>
            </a:extLst>
          </p:cNvPr>
          <p:cNvPicPr>
            <a:picLocks noChangeAspect="1"/>
          </p:cNvPicPr>
          <p:nvPr/>
        </p:nvPicPr>
        <p:blipFill>
          <a:blip r:embed="rId5"/>
          <a:stretch>
            <a:fillRect/>
          </a:stretch>
        </p:blipFill>
        <p:spPr>
          <a:xfrm>
            <a:off x="2129862" y="2465921"/>
            <a:ext cx="2276136" cy="4220936"/>
          </a:xfrm>
          <a:prstGeom prst="rect">
            <a:avLst/>
          </a:prstGeom>
        </p:spPr>
      </p:pic>
      <p:pic>
        <p:nvPicPr>
          <p:cNvPr id="5" name="图片 4">
            <a:extLst>
              <a:ext uri="{FF2B5EF4-FFF2-40B4-BE49-F238E27FC236}">
                <a16:creationId xmlns:a16="http://schemas.microsoft.com/office/drawing/2014/main" id="{26B7F3E0-44E3-4ABF-BAD8-DF45BC054B0D}"/>
              </a:ext>
            </a:extLst>
          </p:cNvPr>
          <p:cNvPicPr>
            <a:picLocks noChangeAspect="1"/>
          </p:cNvPicPr>
          <p:nvPr/>
        </p:nvPicPr>
        <p:blipFill>
          <a:blip r:embed="rId6"/>
          <a:stretch>
            <a:fillRect/>
          </a:stretch>
        </p:blipFill>
        <p:spPr>
          <a:xfrm>
            <a:off x="8138018" y="2394401"/>
            <a:ext cx="2269743" cy="4363976"/>
          </a:xfrm>
          <a:prstGeom prst="rect">
            <a:avLst/>
          </a:prstGeom>
        </p:spPr>
      </p:pic>
      <p:sp>
        <p:nvSpPr>
          <p:cNvPr id="6" name="箭头: 右 5">
            <a:extLst>
              <a:ext uri="{FF2B5EF4-FFF2-40B4-BE49-F238E27FC236}">
                <a16:creationId xmlns:a16="http://schemas.microsoft.com/office/drawing/2014/main" id="{1AD07971-DC54-43DE-9254-919173D7FD11}"/>
              </a:ext>
            </a:extLst>
          </p:cNvPr>
          <p:cNvSpPr/>
          <p:nvPr/>
        </p:nvSpPr>
        <p:spPr>
          <a:xfrm>
            <a:off x="4660232" y="4201379"/>
            <a:ext cx="3224463" cy="129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A473142-5317-45F3-83FD-315B895B6F3A}"/>
              </a:ext>
            </a:extLst>
          </p:cNvPr>
          <p:cNvSpPr txBox="1"/>
          <p:nvPr/>
        </p:nvSpPr>
        <p:spPr>
          <a:xfrm>
            <a:off x="5115281" y="3832047"/>
            <a:ext cx="2313454" cy="369332"/>
          </a:xfrm>
          <a:prstGeom prst="rect">
            <a:avLst/>
          </a:prstGeom>
          <a:noFill/>
        </p:spPr>
        <p:txBody>
          <a:bodyPr wrap="none" rtlCol="0">
            <a:spAutoFit/>
          </a:bodyPr>
          <a:lstStyle/>
          <a:p>
            <a:r>
              <a:rPr lang="en-US" altLang="zh-CN" dirty="0"/>
              <a:t>Responsive Rotation</a:t>
            </a:r>
            <a:endParaRPr lang="zh-CN" altLang="en-US" dirty="0"/>
          </a:p>
        </p:txBody>
      </p:sp>
    </p:spTree>
    <p:custDataLst>
      <p:tags r:id="rId1"/>
    </p:custDataLst>
    <p:extLst>
      <p:ext uri="{BB962C8B-B14F-4D97-AF65-F5344CB8AC3E}">
        <p14:creationId xmlns:p14="http://schemas.microsoft.com/office/powerpoint/2010/main" val="3195714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3766991" cy="717686"/>
            <a:chOff x="2976152" y="4708118"/>
            <a:chExt cx="3766991"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3655168"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Still Some Problems</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7" name="图片 6">
            <a:extLst>
              <a:ext uri="{FF2B5EF4-FFF2-40B4-BE49-F238E27FC236}">
                <a16:creationId xmlns:a16="http://schemas.microsoft.com/office/drawing/2014/main" id="{E586CD9C-502F-4864-BDAB-DA801E446CF3}"/>
              </a:ext>
            </a:extLst>
          </p:cNvPr>
          <p:cNvPicPr>
            <a:picLocks noChangeAspect="1"/>
          </p:cNvPicPr>
          <p:nvPr/>
        </p:nvPicPr>
        <p:blipFill>
          <a:blip r:embed="rId5"/>
          <a:stretch>
            <a:fillRect/>
          </a:stretch>
        </p:blipFill>
        <p:spPr>
          <a:xfrm>
            <a:off x="1792922" y="1440142"/>
            <a:ext cx="8742857" cy="2238095"/>
          </a:xfrm>
          <a:prstGeom prst="rect">
            <a:avLst/>
          </a:prstGeom>
        </p:spPr>
      </p:pic>
      <p:sp>
        <p:nvSpPr>
          <p:cNvPr id="11" name="文本框 10">
            <a:extLst>
              <a:ext uri="{FF2B5EF4-FFF2-40B4-BE49-F238E27FC236}">
                <a16:creationId xmlns:a16="http://schemas.microsoft.com/office/drawing/2014/main" id="{BF78A6BE-85B0-448D-99A4-4488B6260248}"/>
              </a:ext>
            </a:extLst>
          </p:cNvPr>
          <p:cNvSpPr txBox="1"/>
          <p:nvPr/>
        </p:nvSpPr>
        <p:spPr>
          <a:xfrm>
            <a:off x="1784239" y="4170947"/>
            <a:ext cx="8725466" cy="1477328"/>
          </a:xfrm>
          <a:prstGeom prst="rect">
            <a:avLst/>
          </a:prstGeom>
          <a:noFill/>
        </p:spPr>
        <p:txBody>
          <a:bodyPr wrap="none" rtlCol="0">
            <a:spAutoFit/>
          </a:bodyPr>
          <a:lstStyle/>
          <a:p>
            <a:r>
              <a:rPr lang="zh-CN" altLang="en-US" dirty="0"/>
              <a:t>由于我们前面对 </a:t>
            </a:r>
            <a:r>
              <a:rPr lang="en-US" altLang="zh-CN" dirty="0"/>
              <a:t>Font-Size </a:t>
            </a:r>
            <a:r>
              <a:rPr lang="zh-CN" altLang="en-US" dirty="0"/>
              <a:t>的处理方法只是简单地将单词限制在其边界框内，所以会</a:t>
            </a:r>
            <a:endParaRPr lang="en-US" altLang="zh-CN" dirty="0"/>
          </a:p>
          <a:p>
            <a:r>
              <a:rPr lang="zh-CN" altLang="en-US" dirty="0"/>
              <a:t>出现如上图所示的情况，单词之间的间隔很大，并不能达到紧凑的布局效果，同时由</a:t>
            </a:r>
            <a:endParaRPr lang="en-US" altLang="zh-CN" dirty="0"/>
          </a:p>
          <a:p>
            <a:r>
              <a:rPr lang="zh-CN" altLang="en-US" dirty="0"/>
              <a:t>于单词的大小随着屏幕的缩小而缩小，最终会被缩放到肉眼难以分辨，严重影响视觉</a:t>
            </a:r>
            <a:endParaRPr lang="en-US" altLang="zh-CN" dirty="0"/>
          </a:p>
          <a:p>
            <a:r>
              <a:rPr lang="zh-CN" altLang="en-US" dirty="0"/>
              <a:t>效果，因此我们仍需额外的解决方案：</a:t>
            </a:r>
            <a:r>
              <a:rPr lang="en-US" altLang="zh-CN" sz="1800" b="1" dirty="0">
                <a:solidFill>
                  <a:schemeClr val="tx1">
                    <a:lumMod val="85000"/>
                    <a:lumOff val="15000"/>
                  </a:schemeClr>
                </a:solidFill>
              </a:rPr>
              <a:t>Force Re-Layout</a:t>
            </a:r>
            <a:endParaRPr lang="zh-CN" altLang="en-US" sz="1800" b="1" dirty="0">
              <a:solidFill>
                <a:schemeClr val="tx1">
                  <a:lumMod val="85000"/>
                  <a:lumOff val="15000"/>
                </a:schemeClr>
              </a:solidFill>
            </a:endParaRPr>
          </a:p>
          <a:p>
            <a:endParaRPr lang="en-US" altLang="zh-CN" dirty="0"/>
          </a:p>
        </p:txBody>
      </p:sp>
    </p:spTree>
    <p:custDataLst>
      <p:tags r:id="rId1"/>
    </p:custDataLst>
    <p:extLst>
      <p:ext uri="{BB962C8B-B14F-4D97-AF65-F5344CB8AC3E}">
        <p14:creationId xmlns:p14="http://schemas.microsoft.com/office/powerpoint/2010/main" val="2767827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3766991" cy="717686"/>
            <a:chOff x="2976152" y="4708118"/>
            <a:chExt cx="3766991"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302358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Force Re-Layout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2" name="文本框 1">
            <a:extLst>
              <a:ext uri="{FF2B5EF4-FFF2-40B4-BE49-F238E27FC236}">
                <a16:creationId xmlns:a16="http://schemas.microsoft.com/office/drawing/2014/main" id="{F5559400-117D-44A2-93B1-9AC59C2206B2}"/>
              </a:ext>
            </a:extLst>
          </p:cNvPr>
          <p:cNvSpPr txBox="1"/>
          <p:nvPr/>
        </p:nvSpPr>
        <p:spPr>
          <a:xfrm>
            <a:off x="1822100" y="1351729"/>
            <a:ext cx="4673074" cy="923330"/>
          </a:xfrm>
          <a:prstGeom prst="rect">
            <a:avLst/>
          </a:prstGeom>
          <a:noFill/>
        </p:spPr>
        <p:txBody>
          <a:bodyPr wrap="none" rtlCol="0">
            <a:spAutoFit/>
          </a:bodyPr>
          <a:lstStyle/>
          <a:p>
            <a:pPr marL="342900" indent="-342900">
              <a:buAutoNum type="arabicPeriod"/>
            </a:pPr>
            <a:r>
              <a:rPr lang="en-US" altLang="zh-CN" b="1" dirty="0"/>
              <a:t>Filter and Re-shape the bounding box</a:t>
            </a:r>
          </a:p>
          <a:p>
            <a:pPr marL="342900" indent="-342900">
              <a:buAutoNum type="arabicPeriod"/>
            </a:pPr>
            <a:endParaRPr lang="en-US" altLang="zh-CN" dirty="0"/>
          </a:p>
          <a:p>
            <a:endParaRPr lang="zh-CN" altLang="en-US" dirty="0"/>
          </a:p>
        </p:txBody>
      </p:sp>
      <p:pic>
        <p:nvPicPr>
          <p:cNvPr id="6" name="图片 5">
            <a:extLst>
              <a:ext uri="{FF2B5EF4-FFF2-40B4-BE49-F238E27FC236}">
                <a16:creationId xmlns:a16="http://schemas.microsoft.com/office/drawing/2014/main" id="{1F7A6581-05C0-4749-A4F3-7C12A7F2A606}"/>
              </a:ext>
            </a:extLst>
          </p:cNvPr>
          <p:cNvPicPr>
            <a:picLocks noChangeAspect="1"/>
          </p:cNvPicPr>
          <p:nvPr/>
        </p:nvPicPr>
        <p:blipFill>
          <a:blip r:embed="rId5"/>
          <a:stretch>
            <a:fillRect/>
          </a:stretch>
        </p:blipFill>
        <p:spPr>
          <a:xfrm>
            <a:off x="2177411" y="1809804"/>
            <a:ext cx="3247238" cy="3777619"/>
          </a:xfrm>
          <a:prstGeom prst="rect">
            <a:avLst/>
          </a:prstGeom>
        </p:spPr>
      </p:pic>
      <p:sp>
        <p:nvSpPr>
          <p:cNvPr id="7" name="文本框 6">
            <a:extLst>
              <a:ext uri="{FF2B5EF4-FFF2-40B4-BE49-F238E27FC236}">
                <a16:creationId xmlns:a16="http://schemas.microsoft.com/office/drawing/2014/main" id="{5538EA2D-F9A3-437C-8CB4-9AB83A3E158A}"/>
              </a:ext>
            </a:extLst>
          </p:cNvPr>
          <p:cNvSpPr txBox="1"/>
          <p:nvPr/>
        </p:nvSpPr>
        <p:spPr>
          <a:xfrm>
            <a:off x="5959642" y="3128210"/>
            <a:ext cx="3185487" cy="923330"/>
          </a:xfrm>
          <a:prstGeom prst="rect">
            <a:avLst/>
          </a:prstGeom>
          <a:noFill/>
        </p:spPr>
        <p:txBody>
          <a:bodyPr wrap="none" rtlCol="0">
            <a:spAutoFit/>
          </a:bodyPr>
          <a:lstStyle/>
          <a:p>
            <a:r>
              <a:rPr lang="zh-CN" altLang="en-US" dirty="0"/>
              <a:t>红色叉号表示被过滤掉的单词</a:t>
            </a:r>
            <a:endParaRPr lang="en-US" altLang="zh-CN" dirty="0"/>
          </a:p>
          <a:p>
            <a:endParaRPr lang="en-US" altLang="zh-CN" dirty="0"/>
          </a:p>
          <a:p>
            <a:r>
              <a:rPr lang="zh-CN" altLang="en-US" dirty="0"/>
              <a:t>黑色矩形表示新的单词边界框</a:t>
            </a:r>
          </a:p>
        </p:txBody>
      </p:sp>
    </p:spTree>
    <p:custDataLst>
      <p:tags r:id="rId1"/>
    </p:custDataLst>
    <p:extLst>
      <p:ext uri="{BB962C8B-B14F-4D97-AF65-F5344CB8AC3E}">
        <p14:creationId xmlns:p14="http://schemas.microsoft.com/office/powerpoint/2010/main" val="13706425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3766991" cy="717686"/>
            <a:chOff x="2976152" y="4708118"/>
            <a:chExt cx="3766991"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302358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Force Re-Layout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2" name="文本框 1">
            <a:extLst>
              <a:ext uri="{FF2B5EF4-FFF2-40B4-BE49-F238E27FC236}">
                <a16:creationId xmlns:a16="http://schemas.microsoft.com/office/drawing/2014/main" id="{0E80C628-B2D6-47C5-B101-610C8EE9187D}"/>
              </a:ext>
            </a:extLst>
          </p:cNvPr>
          <p:cNvSpPr txBox="1"/>
          <p:nvPr/>
        </p:nvSpPr>
        <p:spPr>
          <a:xfrm>
            <a:off x="1784239" y="1157263"/>
            <a:ext cx="8739525" cy="3416320"/>
          </a:xfrm>
          <a:prstGeom prst="rect">
            <a:avLst/>
          </a:prstGeom>
          <a:noFill/>
        </p:spPr>
        <p:txBody>
          <a:bodyPr wrap="square" rtlCol="0">
            <a:spAutoFit/>
          </a:bodyPr>
          <a:lstStyle/>
          <a:p>
            <a:r>
              <a:rPr lang="en-US" altLang="zh-CN" dirty="0"/>
              <a:t>To produce a compact layout while preserving the neighborhood, we apply two external forces to the objects: neighboring forces and central forces. While the former pushes neighboring words close to each other, the latter drags all words to the canvas center. </a:t>
            </a:r>
          </a:p>
          <a:p>
            <a:endParaRPr lang="en-US" altLang="zh-CN" b="1" dirty="0"/>
          </a:p>
          <a:p>
            <a:r>
              <a:rPr lang="en-US" altLang="zh-CN" b="1" dirty="0"/>
              <a:t>2. Neighborhood Search</a:t>
            </a:r>
          </a:p>
          <a:p>
            <a:endParaRPr lang="en-US" altLang="zh-CN" b="1" dirty="0"/>
          </a:p>
          <a:p>
            <a:r>
              <a:rPr lang="en-US" altLang="zh-CN" dirty="0"/>
              <a:t>The body center of each word is connected to the centers of all other words. If the line segment connecting two words does not intersect a third word, these two words are considered to be neighbors.</a:t>
            </a:r>
            <a:endParaRPr lang="en-US" altLang="zh-CN" b="1" dirty="0"/>
          </a:p>
          <a:p>
            <a:endParaRPr lang="en-US" altLang="zh-CN" b="1" dirty="0"/>
          </a:p>
          <a:p>
            <a:endParaRPr lang="zh-CN" altLang="en-US" b="1" dirty="0"/>
          </a:p>
        </p:txBody>
      </p:sp>
      <p:pic>
        <p:nvPicPr>
          <p:cNvPr id="4" name="图片 3">
            <a:extLst>
              <a:ext uri="{FF2B5EF4-FFF2-40B4-BE49-F238E27FC236}">
                <a16:creationId xmlns:a16="http://schemas.microsoft.com/office/drawing/2014/main" id="{45724683-AFC1-48ED-8480-8E36A956BAD7}"/>
              </a:ext>
            </a:extLst>
          </p:cNvPr>
          <p:cNvPicPr>
            <a:picLocks noChangeAspect="1"/>
          </p:cNvPicPr>
          <p:nvPr/>
        </p:nvPicPr>
        <p:blipFill>
          <a:blip r:embed="rId5"/>
          <a:stretch>
            <a:fillRect/>
          </a:stretch>
        </p:blipFill>
        <p:spPr>
          <a:xfrm>
            <a:off x="2280681" y="4202817"/>
            <a:ext cx="7133333" cy="2352381"/>
          </a:xfrm>
          <a:prstGeom prst="rect">
            <a:avLst/>
          </a:prstGeom>
        </p:spPr>
      </p:pic>
    </p:spTree>
    <p:custDataLst>
      <p:tags r:id="rId1"/>
    </p:custDataLst>
    <p:extLst>
      <p:ext uri="{BB962C8B-B14F-4D97-AF65-F5344CB8AC3E}">
        <p14:creationId xmlns:p14="http://schemas.microsoft.com/office/powerpoint/2010/main" val="3289276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3766991" cy="717686"/>
            <a:chOff x="2976152" y="4708118"/>
            <a:chExt cx="3766991"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302358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Force Re-Layout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2" name="文本框 1">
            <a:extLst>
              <a:ext uri="{FF2B5EF4-FFF2-40B4-BE49-F238E27FC236}">
                <a16:creationId xmlns:a16="http://schemas.microsoft.com/office/drawing/2014/main" id="{1406F809-56E0-4F34-9691-C889D0038D03}"/>
              </a:ext>
            </a:extLst>
          </p:cNvPr>
          <p:cNvSpPr txBox="1"/>
          <p:nvPr/>
        </p:nvSpPr>
        <p:spPr>
          <a:xfrm>
            <a:off x="1784239" y="1428981"/>
            <a:ext cx="2621230" cy="369332"/>
          </a:xfrm>
          <a:prstGeom prst="rect">
            <a:avLst/>
          </a:prstGeom>
          <a:noFill/>
        </p:spPr>
        <p:txBody>
          <a:bodyPr wrap="none" rtlCol="0">
            <a:spAutoFit/>
          </a:bodyPr>
          <a:lstStyle/>
          <a:p>
            <a:r>
              <a:rPr lang="en-US" altLang="zh-CN" b="1" dirty="0"/>
              <a:t>3. Neighboring Forces</a:t>
            </a:r>
          </a:p>
        </p:txBody>
      </p:sp>
      <p:pic>
        <p:nvPicPr>
          <p:cNvPr id="4" name="图片 3">
            <a:extLst>
              <a:ext uri="{FF2B5EF4-FFF2-40B4-BE49-F238E27FC236}">
                <a16:creationId xmlns:a16="http://schemas.microsoft.com/office/drawing/2014/main" id="{52312462-F06F-4884-8985-7F70DB66D881}"/>
              </a:ext>
            </a:extLst>
          </p:cNvPr>
          <p:cNvPicPr>
            <a:picLocks noChangeAspect="1"/>
          </p:cNvPicPr>
          <p:nvPr/>
        </p:nvPicPr>
        <p:blipFill>
          <a:blip r:embed="rId5"/>
          <a:stretch>
            <a:fillRect/>
          </a:stretch>
        </p:blipFill>
        <p:spPr>
          <a:xfrm>
            <a:off x="1462615" y="1953670"/>
            <a:ext cx="3766992" cy="94928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D7ADCD9-3C4A-4772-A054-363B69CF2C5F}"/>
                  </a:ext>
                </a:extLst>
              </p:cNvPr>
              <p:cNvSpPr txBox="1"/>
              <p:nvPr/>
            </p:nvSpPr>
            <p:spPr>
              <a:xfrm>
                <a:off x="1868905" y="2902952"/>
                <a:ext cx="8943474" cy="668645"/>
              </a:xfrm>
              <a:prstGeom prst="rect">
                <a:avLst/>
              </a:prstGeom>
              <a:noFill/>
            </p:spPr>
            <p:txBody>
              <a:bodyPr wrap="square">
                <a:spAutoFit/>
              </a:bodyPr>
              <a:lstStyle/>
              <a:p>
                <a:r>
                  <a:rPr lang="en-US" altLang="zh-CN" dirty="0"/>
                  <a:t>where </a:t>
                </a:r>
                <a14:m>
                  <m:oMath xmlns:m="http://schemas.openxmlformats.org/officeDocument/2006/math">
                    <m:sSub>
                      <m:sSubPr>
                        <m:ctrlPr>
                          <a:rPr lang="en-US" altLang="zh-CN" i="1" smtClean="0">
                            <a:solidFill>
                              <a:srgbClr val="836967"/>
                            </a:solidFill>
                            <a:latin typeface="Cambria Math" panose="02040503050406030204" pitchFamily="18" charset="0"/>
                          </a:rPr>
                        </m:ctrlPr>
                      </m:sSubPr>
                      <m:e>
                        <m:r>
                          <a:rPr lang="en-US" altLang="zh-CN" i="1" smtClean="0">
                            <a:latin typeface="Cambria Math" panose="02040503050406030204" pitchFamily="18" charset="0"/>
                          </a:rPr>
                          <m:t>𝑟</m:t>
                        </m:r>
                      </m:e>
                      <m:sub>
                        <m:r>
                          <a:rPr lang="en-US" altLang="zh-CN"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0" smtClean="0">
                        <a:latin typeface="Cambria Math" panose="02040503050406030204" pitchFamily="18" charset="0"/>
                      </a:rPr>
                      <m:t> </m:t>
                    </m:r>
                  </m:oMath>
                </a14:m>
                <a:r>
                  <a:rPr lang="en-US" altLang="zh-CN" dirty="0"/>
                  <a:t>is the Euclidean distance between the body centers of the selected word </a:t>
                </a:r>
                <a14:m>
                  <m:oMath xmlns:m="http://schemas.openxmlformats.org/officeDocument/2006/math">
                    <m:r>
                      <a:rPr lang="en-US" altLang="zh-CN" i="1" dirty="0" smtClean="0">
                        <a:latin typeface="Cambria Math" panose="02040503050406030204" pitchFamily="18" charset="0"/>
                      </a:rPr>
                      <m:t>𝑖</m:t>
                    </m:r>
                    <m:r>
                      <a:rPr lang="en-US" altLang="zh-CN" i="1" dirty="0">
                        <a:latin typeface="Cambria Math" panose="02040503050406030204" pitchFamily="18" charset="0"/>
                      </a:rPr>
                      <m:t> </m:t>
                    </m:r>
                  </m:oMath>
                </a14:m>
                <a:r>
                  <a:rPr lang="en-US" altLang="zh-CN" dirty="0"/>
                  <a:t>and the </a:t>
                </a:r>
                <a14:m>
                  <m:oMath xmlns:m="http://schemas.openxmlformats.org/officeDocument/2006/math">
                    <m:r>
                      <a:rPr lang="en-US" altLang="zh-CN" i="1" dirty="0" smtClean="0">
                        <a:latin typeface="Cambria Math" panose="02040503050406030204" pitchFamily="18" charset="0"/>
                      </a:rPr>
                      <m:t>𝑛</m:t>
                    </m:r>
                  </m:oMath>
                </a14:m>
                <a:r>
                  <a:rPr lang="en-US" altLang="zh-CN" dirty="0"/>
                  <a:t> neighbor words </a:t>
                </a:r>
                <a14:m>
                  <m:oMath xmlns:m="http://schemas.openxmlformats.org/officeDocument/2006/math">
                    <m:r>
                      <a:rPr lang="en-US" altLang="zh-CN" i="1" dirty="0" smtClean="0">
                        <a:latin typeface="Cambria Math" panose="02040503050406030204" pitchFamily="18" charset="0"/>
                      </a:rPr>
                      <m:t>𝑗</m:t>
                    </m:r>
                  </m:oMath>
                </a14:m>
                <a:r>
                  <a:rPr lang="en-US" altLang="zh-CN" dirty="0"/>
                  <a:t>. The mass </a:t>
                </a:r>
                <a14:m>
                  <m:oMath xmlns:m="http://schemas.openxmlformats.org/officeDocument/2006/math">
                    <m:r>
                      <a:rPr lang="en-US" altLang="zh-CN" i="1" dirty="0" smtClean="0">
                        <a:latin typeface="Cambria Math" panose="02040503050406030204" pitchFamily="18" charset="0"/>
                      </a:rPr>
                      <m:t>𝑚</m:t>
                    </m:r>
                  </m:oMath>
                </a14:m>
                <a:r>
                  <a:rPr lang="en-US" altLang="zh-CN" dirty="0"/>
                  <a:t> is a given weighting factor for each word.</a:t>
                </a:r>
                <a:endParaRPr lang="zh-CN" altLang="en-US" dirty="0"/>
              </a:p>
            </p:txBody>
          </p:sp>
        </mc:Choice>
        <mc:Fallback xmlns="">
          <p:sp>
            <p:nvSpPr>
              <p:cNvPr id="10" name="文本框 9">
                <a:extLst>
                  <a:ext uri="{FF2B5EF4-FFF2-40B4-BE49-F238E27FC236}">
                    <a16:creationId xmlns:a16="http://schemas.microsoft.com/office/drawing/2014/main" id="{2D7ADCD9-3C4A-4772-A054-363B69CF2C5F}"/>
                  </a:ext>
                </a:extLst>
              </p:cNvPr>
              <p:cNvSpPr txBox="1">
                <a:spLocks noRot="1" noChangeAspect="1" noMove="1" noResize="1" noEditPoints="1" noAdjustHandles="1" noChangeArrowheads="1" noChangeShapeType="1" noTextEdit="1"/>
              </p:cNvSpPr>
              <p:nvPr/>
            </p:nvSpPr>
            <p:spPr>
              <a:xfrm>
                <a:off x="1868905" y="2902952"/>
                <a:ext cx="8943474" cy="668645"/>
              </a:xfrm>
              <a:prstGeom prst="rect">
                <a:avLst/>
              </a:prstGeom>
              <a:blipFill>
                <a:blip r:embed="rId6"/>
                <a:stretch>
                  <a:fillRect l="-613" t="-4545" b="-1363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3D75C71-28BD-49A3-96B0-C42EFF467750}"/>
              </a:ext>
            </a:extLst>
          </p:cNvPr>
          <p:cNvSpPr txBox="1"/>
          <p:nvPr/>
        </p:nvSpPr>
        <p:spPr>
          <a:xfrm>
            <a:off x="1868905" y="3852234"/>
            <a:ext cx="2056973" cy="369332"/>
          </a:xfrm>
          <a:prstGeom prst="rect">
            <a:avLst/>
          </a:prstGeom>
          <a:noFill/>
        </p:spPr>
        <p:txBody>
          <a:bodyPr wrap="none" rtlCol="0">
            <a:spAutoFit/>
          </a:bodyPr>
          <a:lstStyle/>
          <a:p>
            <a:r>
              <a:rPr lang="en-US" altLang="zh-CN" b="1" dirty="0"/>
              <a:t>4. Central Forces</a:t>
            </a:r>
            <a:endParaRPr lang="zh-CN" altLang="en-US" b="1" dirty="0"/>
          </a:p>
        </p:txBody>
      </p:sp>
      <p:pic>
        <p:nvPicPr>
          <p:cNvPr id="8" name="图片 7">
            <a:extLst>
              <a:ext uri="{FF2B5EF4-FFF2-40B4-BE49-F238E27FC236}">
                <a16:creationId xmlns:a16="http://schemas.microsoft.com/office/drawing/2014/main" id="{CB3B8E7F-E983-42D2-8F03-476411244E5F}"/>
              </a:ext>
            </a:extLst>
          </p:cNvPr>
          <p:cNvPicPr>
            <a:picLocks noChangeAspect="1"/>
          </p:cNvPicPr>
          <p:nvPr/>
        </p:nvPicPr>
        <p:blipFill>
          <a:blip r:embed="rId7"/>
          <a:stretch>
            <a:fillRect/>
          </a:stretch>
        </p:blipFill>
        <p:spPr>
          <a:xfrm>
            <a:off x="1922774" y="4341881"/>
            <a:ext cx="2560995" cy="743005"/>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C53094C-BC4C-4BB1-BA3B-1CE0935470F7}"/>
                  </a:ext>
                </a:extLst>
              </p:cNvPr>
              <p:cNvSpPr txBox="1"/>
              <p:nvPr/>
            </p:nvSpPr>
            <p:spPr>
              <a:xfrm>
                <a:off x="1922774" y="5285777"/>
                <a:ext cx="8943473" cy="381515"/>
              </a:xfrm>
              <a:prstGeom prst="rect">
                <a:avLst/>
              </a:prstGeom>
              <a:noFill/>
            </p:spPr>
            <p:txBody>
              <a:bodyPr wrap="square">
                <a:spAutoFit/>
              </a:bodyPr>
              <a:lstStyle/>
              <a:p>
                <a:r>
                  <a:rPr lang="en-US" altLang="zh-CN" dirty="0"/>
                  <a:t>where </a:t>
                </a:r>
                <a14:m>
                  <m:oMath xmlns:m="http://schemas.openxmlformats.org/officeDocument/2006/math">
                    <m:r>
                      <a:rPr lang="en-US" altLang="zh-CN" i="1" dirty="0" smtClean="0">
                        <a:latin typeface="Cambria Math" panose="02040503050406030204" pitchFamily="18" charset="0"/>
                      </a:rPr>
                      <m:t>𝑀</m:t>
                    </m:r>
                  </m:oMath>
                </a14:m>
                <a:r>
                  <a:rPr lang="en-US" altLang="zh-CN" dirty="0"/>
                  <a:t> is a unit mass, and </a:t>
                </a:r>
                <a14:m>
                  <m:oMath xmlns:m="http://schemas.openxmlformats.org/officeDocument/2006/math">
                    <m:sSub>
                      <m:sSubPr>
                        <m:ctrlPr>
                          <a:rPr lang="en-US" altLang="zh-CN" i="1">
                            <a:solidFill>
                              <a:srgbClr val="836967"/>
                            </a:solidFill>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𝑐</m:t>
                        </m:r>
                      </m:sub>
                    </m:sSub>
                  </m:oMath>
                </a14:m>
                <a:r>
                  <a:rPr lang="en-US" altLang="zh-CN" dirty="0"/>
                  <a:t>  is the distance between word </a:t>
                </a:r>
                <a14:m>
                  <m:oMath xmlns:m="http://schemas.openxmlformats.org/officeDocument/2006/math">
                    <m:r>
                      <a:rPr lang="en-US" altLang="zh-CN" i="1" dirty="0" smtClean="0">
                        <a:latin typeface="Cambria Math" panose="02040503050406030204" pitchFamily="18" charset="0"/>
                      </a:rPr>
                      <m:t>𝑖</m:t>
                    </m:r>
                  </m:oMath>
                </a14:m>
                <a:r>
                  <a:rPr lang="en-US" altLang="zh-CN" dirty="0"/>
                  <a:t> and the screen center. </a:t>
                </a:r>
                <a:endParaRPr lang="zh-CN" altLang="en-US" dirty="0"/>
              </a:p>
            </p:txBody>
          </p:sp>
        </mc:Choice>
        <mc:Fallback xmlns="">
          <p:sp>
            <p:nvSpPr>
              <p:cNvPr id="15" name="文本框 14">
                <a:extLst>
                  <a:ext uri="{FF2B5EF4-FFF2-40B4-BE49-F238E27FC236}">
                    <a16:creationId xmlns:a16="http://schemas.microsoft.com/office/drawing/2014/main" id="{3C53094C-BC4C-4BB1-BA3B-1CE0935470F7}"/>
                  </a:ext>
                </a:extLst>
              </p:cNvPr>
              <p:cNvSpPr txBox="1">
                <a:spLocks noRot="1" noChangeAspect="1" noMove="1" noResize="1" noEditPoints="1" noAdjustHandles="1" noChangeArrowheads="1" noChangeShapeType="1" noTextEdit="1"/>
              </p:cNvSpPr>
              <p:nvPr/>
            </p:nvSpPr>
            <p:spPr>
              <a:xfrm>
                <a:off x="1922774" y="5285777"/>
                <a:ext cx="8943473" cy="381515"/>
              </a:xfrm>
              <a:prstGeom prst="rect">
                <a:avLst/>
              </a:prstGeom>
              <a:blipFill>
                <a:blip r:embed="rId8"/>
                <a:stretch>
                  <a:fillRect l="-545" t="-7937" r="-1022" b="-2063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6521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3766991" cy="717686"/>
            <a:chOff x="2976152" y="4708118"/>
            <a:chExt cx="3766991"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302358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Force Re-Layout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7" name="文本框 6">
            <a:extLst>
              <a:ext uri="{FF2B5EF4-FFF2-40B4-BE49-F238E27FC236}">
                <a16:creationId xmlns:a16="http://schemas.microsoft.com/office/drawing/2014/main" id="{621064B6-1561-4B51-9F2E-1461A0965758}"/>
              </a:ext>
            </a:extLst>
          </p:cNvPr>
          <p:cNvSpPr txBox="1"/>
          <p:nvPr/>
        </p:nvSpPr>
        <p:spPr>
          <a:xfrm>
            <a:off x="1784239" y="5669959"/>
            <a:ext cx="9004077" cy="369332"/>
          </a:xfrm>
          <a:prstGeom prst="rect">
            <a:avLst/>
          </a:prstGeom>
          <a:noFill/>
        </p:spPr>
        <p:txBody>
          <a:bodyPr wrap="square">
            <a:spAutoFit/>
          </a:bodyPr>
          <a:lstStyle/>
          <a:p>
            <a:r>
              <a:rPr lang="zh-CN" altLang="en-US" b="1" dirty="0"/>
              <a:t>More details in </a:t>
            </a:r>
            <a:r>
              <a:rPr lang="en-US" altLang="zh-CN" dirty="0">
                <a:solidFill>
                  <a:srgbClr val="FF0000"/>
                </a:solidFill>
              </a:rPr>
              <a:t>http://irc.cs.sdu.edu.cn/~yunhai/infovis17/edwordle/index.html</a:t>
            </a:r>
            <a:endParaRPr lang="zh-CN" altLang="en-US" dirty="0">
              <a:solidFill>
                <a:srgbClr val="FF0000"/>
              </a:solidFill>
            </a:endParaRPr>
          </a:p>
        </p:txBody>
      </p:sp>
      <p:sp>
        <p:nvSpPr>
          <p:cNvPr id="3" name="文本框 2">
            <a:extLst>
              <a:ext uri="{FF2B5EF4-FFF2-40B4-BE49-F238E27FC236}">
                <a16:creationId xmlns:a16="http://schemas.microsoft.com/office/drawing/2014/main" id="{6D0DBD4B-1483-4B8B-BD72-1DE3F2E75C82}"/>
              </a:ext>
            </a:extLst>
          </p:cNvPr>
          <p:cNvSpPr txBox="1"/>
          <p:nvPr/>
        </p:nvSpPr>
        <p:spPr>
          <a:xfrm>
            <a:off x="2005263" y="1513183"/>
            <a:ext cx="2492990" cy="369332"/>
          </a:xfrm>
          <a:prstGeom prst="rect">
            <a:avLst/>
          </a:prstGeom>
          <a:noFill/>
        </p:spPr>
        <p:txBody>
          <a:bodyPr wrap="none" rtlCol="0">
            <a:spAutoFit/>
          </a:bodyPr>
          <a:lstStyle/>
          <a:p>
            <a:r>
              <a:rPr lang="en-US" altLang="zh-CN" b="1" dirty="0"/>
              <a:t>5. Joining the Forces</a:t>
            </a:r>
            <a:endParaRPr lang="zh-CN" altLang="en-US" b="1" dirty="0"/>
          </a:p>
        </p:txBody>
      </p:sp>
      <p:pic>
        <p:nvPicPr>
          <p:cNvPr id="5" name="图片 4">
            <a:extLst>
              <a:ext uri="{FF2B5EF4-FFF2-40B4-BE49-F238E27FC236}">
                <a16:creationId xmlns:a16="http://schemas.microsoft.com/office/drawing/2014/main" id="{AAA7150C-5685-4081-B5E2-0C09BC139424}"/>
              </a:ext>
            </a:extLst>
          </p:cNvPr>
          <p:cNvPicPr>
            <a:picLocks noChangeAspect="1"/>
          </p:cNvPicPr>
          <p:nvPr/>
        </p:nvPicPr>
        <p:blipFill>
          <a:blip r:embed="rId5"/>
          <a:stretch>
            <a:fillRect/>
          </a:stretch>
        </p:blipFill>
        <p:spPr>
          <a:xfrm>
            <a:off x="1438550" y="2078019"/>
            <a:ext cx="4820310" cy="661119"/>
          </a:xfrm>
          <a:prstGeom prst="rect">
            <a:avLst/>
          </a:prstGeom>
        </p:spPr>
      </p:pic>
      <p:sp>
        <p:nvSpPr>
          <p:cNvPr id="6" name="文本框 5">
            <a:extLst>
              <a:ext uri="{FF2B5EF4-FFF2-40B4-BE49-F238E27FC236}">
                <a16:creationId xmlns:a16="http://schemas.microsoft.com/office/drawing/2014/main" id="{A1DC200A-4EA3-4A2C-9DFC-FFEEF2DA498F}"/>
              </a:ext>
            </a:extLst>
          </p:cNvPr>
          <p:cNvSpPr txBox="1"/>
          <p:nvPr/>
        </p:nvSpPr>
        <p:spPr>
          <a:xfrm>
            <a:off x="2005263" y="3111800"/>
            <a:ext cx="2416046" cy="369332"/>
          </a:xfrm>
          <a:prstGeom prst="rect">
            <a:avLst/>
          </a:prstGeom>
          <a:noFill/>
        </p:spPr>
        <p:txBody>
          <a:bodyPr wrap="none" rtlCol="0">
            <a:spAutoFit/>
          </a:bodyPr>
          <a:lstStyle/>
          <a:p>
            <a:r>
              <a:rPr lang="en-US" altLang="zh-CN" b="1" dirty="0"/>
              <a:t>6. Damping Strategy</a:t>
            </a:r>
            <a:endParaRPr lang="zh-CN" altLang="en-US" b="1" dirty="0"/>
          </a:p>
        </p:txBody>
      </p:sp>
      <p:pic>
        <p:nvPicPr>
          <p:cNvPr id="9" name="图片 8">
            <a:extLst>
              <a:ext uri="{FF2B5EF4-FFF2-40B4-BE49-F238E27FC236}">
                <a16:creationId xmlns:a16="http://schemas.microsoft.com/office/drawing/2014/main" id="{2A5CF243-CB5B-4A2C-834B-B778F3ADCC51}"/>
              </a:ext>
            </a:extLst>
          </p:cNvPr>
          <p:cNvPicPr>
            <a:picLocks noChangeAspect="1"/>
          </p:cNvPicPr>
          <p:nvPr/>
        </p:nvPicPr>
        <p:blipFill>
          <a:blip r:embed="rId6"/>
          <a:stretch>
            <a:fillRect/>
          </a:stretch>
        </p:blipFill>
        <p:spPr>
          <a:xfrm>
            <a:off x="1438550" y="3637863"/>
            <a:ext cx="4006961" cy="655226"/>
          </a:xfrm>
          <a:prstGeom prst="rect">
            <a:avLst/>
          </a:prstGeom>
        </p:spPr>
      </p:pic>
      <p:pic>
        <p:nvPicPr>
          <p:cNvPr id="11" name="图片 10">
            <a:extLst>
              <a:ext uri="{FF2B5EF4-FFF2-40B4-BE49-F238E27FC236}">
                <a16:creationId xmlns:a16="http://schemas.microsoft.com/office/drawing/2014/main" id="{15F452E2-77CD-4D2F-A0F6-DFDCA62B064E}"/>
              </a:ext>
            </a:extLst>
          </p:cNvPr>
          <p:cNvPicPr>
            <a:picLocks noChangeAspect="1"/>
          </p:cNvPicPr>
          <p:nvPr/>
        </p:nvPicPr>
        <p:blipFill>
          <a:blip r:embed="rId7"/>
          <a:stretch>
            <a:fillRect/>
          </a:stretch>
        </p:blipFill>
        <p:spPr>
          <a:xfrm>
            <a:off x="2162118" y="4301253"/>
            <a:ext cx="1876690" cy="375338"/>
          </a:xfrm>
          <a:prstGeom prst="rect">
            <a:avLst/>
          </a:prstGeom>
        </p:spPr>
      </p:pic>
      <p:pic>
        <p:nvPicPr>
          <p:cNvPr id="13" name="图片 12">
            <a:extLst>
              <a:ext uri="{FF2B5EF4-FFF2-40B4-BE49-F238E27FC236}">
                <a16:creationId xmlns:a16="http://schemas.microsoft.com/office/drawing/2014/main" id="{6FB9C6E4-BBCA-4D38-860B-F44F01616C3D}"/>
              </a:ext>
            </a:extLst>
          </p:cNvPr>
          <p:cNvPicPr>
            <a:picLocks noChangeAspect="1"/>
          </p:cNvPicPr>
          <p:nvPr/>
        </p:nvPicPr>
        <p:blipFill>
          <a:blip r:embed="rId8"/>
          <a:stretch>
            <a:fillRect/>
          </a:stretch>
        </p:blipFill>
        <p:spPr>
          <a:xfrm>
            <a:off x="2162118" y="4922007"/>
            <a:ext cx="2179279" cy="354565"/>
          </a:xfrm>
          <a:prstGeom prst="rect">
            <a:avLst/>
          </a:prstGeom>
        </p:spPr>
      </p:pic>
    </p:spTree>
    <p:custDataLst>
      <p:tags r:id="rId1"/>
    </p:custDataLst>
    <p:extLst>
      <p:ext uri="{BB962C8B-B14F-4D97-AF65-F5344CB8AC3E}">
        <p14:creationId xmlns:p14="http://schemas.microsoft.com/office/powerpoint/2010/main" val="1834184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976152" y="5282502"/>
            <a:ext cx="6242852"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1">
                    <a:lumMod val="65000"/>
                    <a:lumOff val="35000"/>
                  </a:schemeClr>
                </a:solidFill>
                <a:latin typeface="Century Gothic" panose="020B0502020202020204" pitchFamily="34" charset="0"/>
              </a:rPr>
              <a:t>Responsive Wordle Demo</a:t>
            </a:r>
          </a:p>
        </p:txBody>
      </p:sp>
      <p:sp>
        <p:nvSpPr>
          <p:cNvPr id="14" name="文本框 13"/>
          <p:cNvSpPr txBox="1"/>
          <p:nvPr/>
        </p:nvSpPr>
        <p:spPr>
          <a:xfrm>
            <a:off x="5076975" y="4462773"/>
            <a:ext cx="2069797"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85000"/>
                    <a:lumOff val="15000"/>
                  </a:schemeClr>
                </a:solidFill>
              </a:rPr>
              <a:t>RESULTS</a:t>
            </a:r>
            <a:endParaRPr lang="zh-CN" altLang="en-US" sz="3200" b="1" dirty="0">
              <a:solidFill>
                <a:schemeClr val="tx1">
                  <a:lumMod val="85000"/>
                  <a:lumOff val="15000"/>
                </a:schemeClr>
              </a:solidFill>
            </a:endParaRPr>
          </a:p>
        </p:txBody>
      </p:sp>
      <p:cxnSp>
        <p:nvCxnSpPr>
          <p:cNvPr id="16" name="直接连接符 15"/>
          <p:cNvCxnSpPr/>
          <p:nvPr/>
        </p:nvCxnSpPr>
        <p:spPr>
          <a:xfrm>
            <a:off x="5451631" y="5125866"/>
            <a:ext cx="303921"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81752" y="5125866"/>
            <a:ext cx="30392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1874" y="5125866"/>
            <a:ext cx="30392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41995" y="5125866"/>
            <a:ext cx="30392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790519" y="985318"/>
            <a:ext cx="4117476" cy="3053282"/>
            <a:chOff x="3790519" y="985318"/>
            <a:chExt cx="4117476" cy="3053282"/>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519" y="985318"/>
              <a:ext cx="4117476" cy="3053282"/>
            </a:xfrm>
            <a:prstGeom prst="rect">
              <a:avLst/>
            </a:prstGeom>
          </p:spPr>
        </p:pic>
        <p:sp>
          <p:nvSpPr>
            <p:cNvPr id="21" name="文本框 20"/>
            <p:cNvSpPr txBox="1"/>
            <p:nvPr/>
          </p:nvSpPr>
          <p:spPr>
            <a:xfrm>
              <a:off x="5479581" y="1849671"/>
              <a:ext cx="950901"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微软雅黑"/>
                  <a:cs typeface="+mn-cs"/>
                </a:rPr>
                <a:t>03</a:t>
              </a:r>
              <a:endParaRPr kumimoji="0" lang="zh-CN" altLang="en-US" sz="5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微软雅黑"/>
                <a:cs typeface="+mn-cs"/>
              </a:endParaRPr>
            </a:p>
          </p:txBody>
        </p:sp>
      </p:grpSp>
    </p:spTree>
    <p:extLst>
      <p:ext uri="{BB962C8B-B14F-4D97-AF65-F5344CB8AC3E}">
        <p14:creationId xmlns:p14="http://schemas.microsoft.com/office/powerpoint/2010/main" val="3421377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3766991" cy="717686"/>
            <a:chOff x="2976152" y="4708118"/>
            <a:chExt cx="3766991"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148470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Results</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2" name="Responsive_Demo">
            <a:hlinkClick r:id="" action="ppaction://media"/>
            <a:extLst>
              <a:ext uri="{FF2B5EF4-FFF2-40B4-BE49-F238E27FC236}">
                <a16:creationId xmlns:a16="http://schemas.microsoft.com/office/drawing/2014/main" id="{F34F59B1-C8E3-47CC-8FA4-BE9AC8BD31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2" y="1643064"/>
            <a:ext cx="9545052" cy="4633327"/>
          </a:xfrm>
          <a:prstGeom prst="rect">
            <a:avLst/>
          </a:prstGeom>
        </p:spPr>
      </p:pic>
      <p:sp>
        <p:nvSpPr>
          <p:cNvPr id="3" name="文本框 2">
            <a:extLst>
              <a:ext uri="{FF2B5EF4-FFF2-40B4-BE49-F238E27FC236}">
                <a16:creationId xmlns:a16="http://schemas.microsoft.com/office/drawing/2014/main" id="{ECEE4C67-E432-44CB-9C7A-B80EF6E2AA39}"/>
              </a:ext>
            </a:extLst>
          </p:cNvPr>
          <p:cNvSpPr txBox="1"/>
          <p:nvPr/>
        </p:nvSpPr>
        <p:spPr>
          <a:xfrm>
            <a:off x="5085347" y="1114835"/>
            <a:ext cx="1514197" cy="369332"/>
          </a:xfrm>
          <a:prstGeom prst="rect">
            <a:avLst/>
          </a:prstGeom>
          <a:noFill/>
        </p:spPr>
        <p:txBody>
          <a:bodyPr wrap="none" rtlCol="0">
            <a:spAutoFit/>
          </a:bodyPr>
          <a:lstStyle/>
          <a:p>
            <a:r>
              <a:rPr lang="en-US" altLang="zh-CN" b="1" dirty="0"/>
              <a:t>Demo Video</a:t>
            </a:r>
            <a:endParaRPr lang="zh-CN" altLang="en-US" b="1" dirty="0"/>
          </a:p>
        </p:txBody>
      </p:sp>
    </p:spTree>
    <p:extLst>
      <p:ext uri="{BB962C8B-B14F-4D97-AF65-F5344CB8AC3E}">
        <p14:creationId xmlns:p14="http://schemas.microsoft.com/office/powerpoint/2010/main" val="3358607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7759945" cy="717686"/>
            <a:chOff x="2976152" y="4708118"/>
            <a:chExt cx="7759945"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77599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Compare With Google Chrome’s Responsive</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3" name="图片 2">
            <a:extLst>
              <a:ext uri="{FF2B5EF4-FFF2-40B4-BE49-F238E27FC236}">
                <a16:creationId xmlns:a16="http://schemas.microsoft.com/office/drawing/2014/main" id="{162429E0-BBBD-42E5-B61A-A235ABFCB7BB}"/>
              </a:ext>
            </a:extLst>
          </p:cNvPr>
          <p:cNvPicPr>
            <a:picLocks noChangeAspect="1"/>
          </p:cNvPicPr>
          <p:nvPr/>
        </p:nvPicPr>
        <p:blipFill>
          <a:blip r:embed="rId4"/>
          <a:stretch>
            <a:fillRect/>
          </a:stretch>
        </p:blipFill>
        <p:spPr>
          <a:xfrm>
            <a:off x="6688801" y="1235857"/>
            <a:ext cx="2653848" cy="5518025"/>
          </a:xfrm>
          <a:prstGeom prst="rect">
            <a:avLst/>
          </a:prstGeom>
        </p:spPr>
      </p:pic>
      <p:pic>
        <p:nvPicPr>
          <p:cNvPr id="5" name="图片 4">
            <a:extLst>
              <a:ext uri="{FF2B5EF4-FFF2-40B4-BE49-F238E27FC236}">
                <a16:creationId xmlns:a16="http://schemas.microsoft.com/office/drawing/2014/main" id="{17CB80E1-B060-4D97-815A-A04ED0B4D077}"/>
              </a:ext>
            </a:extLst>
          </p:cNvPr>
          <p:cNvPicPr>
            <a:picLocks noChangeAspect="1"/>
          </p:cNvPicPr>
          <p:nvPr/>
        </p:nvPicPr>
        <p:blipFill>
          <a:blip r:embed="rId5"/>
          <a:stretch>
            <a:fillRect/>
          </a:stretch>
        </p:blipFill>
        <p:spPr>
          <a:xfrm>
            <a:off x="2115841" y="1299566"/>
            <a:ext cx="2541699" cy="5454316"/>
          </a:xfrm>
          <a:prstGeom prst="rect">
            <a:avLst/>
          </a:prstGeom>
        </p:spPr>
      </p:pic>
    </p:spTree>
    <p:extLst>
      <p:ext uri="{BB962C8B-B14F-4D97-AF65-F5344CB8AC3E}">
        <p14:creationId xmlns:p14="http://schemas.microsoft.com/office/powerpoint/2010/main" val="1938966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31204" y="1958107"/>
            <a:ext cx="3766991" cy="606081"/>
            <a:chOff x="2976152" y="4708118"/>
            <a:chExt cx="3766991" cy="606081"/>
          </a:xfrm>
        </p:grpSpPr>
        <p:sp>
          <p:nvSpPr>
            <p:cNvPr id="13" name="文本框 12"/>
            <p:cNvSpPr txBox="1"/>
            <p:nvPr/>
          </p:nvSpPr>
          <p:spPr>
            <a:xfrm>
              <a:off x="2976152" y="5067978"/>
              <a:ext cx="3766991"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tx1">
                      <a:lumMod val="65000"/>
                      <a:lumOff val="35000"/>
                    </a:schemeClr>
                  </a:solidFill>
                  <a:latin typeface="Century Gothic" panose="020B0502020202020204" pitchFamily="34" charset="0"/>
                </a:rPr>
                <a:t>Background  &amp;  Overview</a:t>
              </a:r>
            </a:p>
          </p:txBody>
        </p:sp>
        <p:sp>
          <p:nvSpPr>
            <p:cNvPr id="14" name="文本框 13"/>
            <p:cNvSpPr txBox="1"/>
            <p:nvPr/>
          </p:nvSpPr>
          <p:spPr>
            <a:xfrm>
              <a:off x="2976152" y="4708118"/>
              <a:ext cx="254428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rPr>
                <a:t>INTRODUCTION</a:t>
              </a:r>
              <a:endParaRPr lang="zh-CN" altLang="en-US" sz="2400" b="1" dirty="0">
                <a:solidFill>
                  <a:schemeClr val="tx1">
                    <a:lumMod val="85000"/>
                    <a:lumOff val="15000"/>
                  </a:schemeClr>
                </a:solidFill>
              </a:endParaRPr>
            </a:p>
          </p:txBody>
        </p:sp>
      </p:grpSp>
      <p:grpSp>
        <p:nvGrpSpPr>
          <p:cNvPr id="3" name="组合 2"/>
          <p:cNvGrpSpPr/>
          <p:nvPr/>
        </p:nvGrpSpPr>
        <p:grpSpPr>
          <a:xfrm>
            <a:off x="5448858" y="6497465"/>
            <a:ext cx="1294285" cy="0"/>
            <a:chOff x="5451631" y="5125866"/>
            <a:chExt cx="1294285" cy="0"/>
          </a:xfrm>
        </p:grpSpPr>
        <p:cxnSp>
          <p:nvCxnSpPr>
            <p:cNvPr id="16" name="直接连接符 15"/>
            <p:cNvCxnSpPr/>
            <p:nvPr/>
          </p:nvCxnSpPr>
          <p:spPr>
            <a:xfrm>
              <a:off x="5451631" y="5125866"/>
              <a:ext cx="303921"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81752" y="5125866"/>
              <a:ext cx="30392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1874" y="5125866"/>
              <a:ext cx="30392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41995" y="5125866"/>
              <a:ext cx="30392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724" y="1312123"/>
            <a:ext cx="5341776" cy="3961151"/>
          </a:xfrm>
          <a:prstGeom prst="rect">
            <a:avLst/>
          </a:prstGeom>
        </p:spPr>
      </p:pic>
      <p:sp>
        <p:nvSpPr>
          <p:cNvPr id="15" name="文本框 14"/>
          <p:cNvSpPr txBox="1"/>
          <p:nvPr/>
        </p:nvSpPr>
        <p:spPr>
          <a:xfrm>
            <a:off x="2636108" y="2729892"/>
            <a:ext cx="2484976" cy="646331"/>
          </a:xfrm>
          <a:prstGeom prst="rect">
            <a:avLst/>
          </a:prstGeom>
          <a:noFill/>
        </p:spPr>
        <p:txBody>
          <a:bodyPr wrap="none" rtlCol="0">
            <a:spAutoFit/>
            <a:scene3d>
              <a:camera prst="orthographicFront"/>
              <a:lightRig rig="threePt" dir="t"/>
            </a:scene3d>
            <a:sp3d contourW="12700"/>
          </a:bodyPr>
          <a:lstStyle/>
          <a:p>
            <a:pPr algn="ctr"/>
            <a:r>
              <a:rPr lang="en-US" altLang="zh-CN" sz="3600" b="1" dirty="0">
                <a:solidFill>
                  <a:schemeClr val="tx1">
                    <a:lumMod val="85000"/>
                    <a:lumOff val="15000"/>
                  </a:schemeClr>
                </a:solidFill>
                <a:latin typeface="Century Gothic" panose="020B0502020202020204" pitchFamily="34" charset="0"/>
              </a:rPr>
              <a:t>CONTENTS</a:t>
            </a:r>
            <a:endParaRPr lang="zh-CN" altLang="en-US" sz="3600" b="1" dirty="0">
              <a:solidFill>
                <a:schemeClr val="tx1">
                  <a:lumMod val="85000"/>
                  <a:lumOff val="15000"/>
                </a:schemeClr>
              </a:solidFill>
              <a:latin typeface="Century Gothic" panose="020B0502020202020204" pitchFamily="34" charset="0"/>
            </a:endParaRPr>
          </a:p>
        </p:txBody>
      </p:sp>
      <p:grpSp>
        <p:nvGrpSpPr>
          <p:cNvPr id="20" name="组合 19"/>
          <p:cNvGrpSpPr/>
          <p:nvPr/>
        </p:nvGrpSpPr>
        <p:grpSpPr>
          <a:xfrm>
            <a:off x="6931204" y="2991281"/>
            <a:ext cx="4137012" cy="606081"/>
            <a:chOff x="2976152" y="4708118"/>
            <a:chExt cx="4137012" cy="606081"/>
          </a:xfrm>
        </p:grpSpPr>
        <p:sp>
          <p:nvSpPr>
            <p:cNvPr id="22" name="文本框 21"/>
            <p:cNvSpPr txBox="1"/>
            <p:nvPr/>
          </p:nvSpPr>
          <p:spPr>
            <a:xfrm>
              <a:off x="2976152" y="5067978"/>
              <a:ext cx="4137012"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tx1">
                      <a:lumMod val="65000"/>
                      <a:lumOff val="35000"/>
                    </a:schemeClr>
                  </a:solidFill>
                  <a:latin typeface="Century Gothic" panose="020B0502020202020204" pitchFamily="34" charset="0"/>
                </a:rPr>
                <a:t>Words Attribute &amp; Force Re-Layout</a:t>
              </a:r>
            </a:p>
          </p:txBody>
        </p:sp>
        <p:sp>
          <p:nvSpPr>
            <p:cNvPr id="23" name="文本框 22"/>
            <p:cNvSpPr txBox="1"/>
            <p:nvPr/>
          </p:nvSpPr>
          <p:spPr>
            <a:xfrm>
              <a:off x="2976152" y="4708118"/>
              <a:ext cx="172354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rPr>
                <a:t>METHODS</a:t>
              </a:r>
              <a:endParaRPr lang="zh-CN" altLang="en-US" sz="2400" b="1" dirty="0">
                <a:solidFill>
                  <a:schemeClr val="tx1">
                    <a:lumMod val="85000"/>
                    <a:lumOff val="15000"/>
                  </a:schemeClr>
                </a:solidFill>
              </a:endParaRPr>
            </a:p>
          </p:txBody>
        </p:sp>
      </p:grpSp>
      <p:grpSp>
        <p:nvGrpSpPr>
          <p:cNvPr id="24" name="组合 23"/>
          <p:cNvGrpSpPr/>
          <p:nvPr/>
        </p:nvGrpSpPr>
        <p:grpSpPr>
          <a:xfrm>
            <a:off x="6931204" y="4024455"/>
            <a:ext cx="4026843" cy="606081"/>
            <a:chOff x="2976152" y="4708118"/>
            <a:chExt cx="4026843" cy="606081"/>
          </a:xfrm>
        </p:grpSpPr>
        <p:sp>
          <p:nvSpPr>
            <p:cNvPr id="25" name="文本框 24"/>
            <p:cNvSpPr txBox="1"/>
            <p:nvPr/>
          </p:nvSpPr>
          <p:spPr>
            <a:xfrm>
              <a:off x="2976152" y="5067978"/>
              <a:ext cx="4026843" cy="246221"/>
            </a:xfrm>
            <a:prstGeom prst="rect">
              <a:avLst/>
            </a:prstGeom>
            <a:noFill/>
          </p:spPr>
          <p:txBody>
            <a:bodyPr wrap="square" rtlCol="0">
              <a:spAutoFit/>
              <a:scene3d>
                <a:camera prst="orthographicFront"/>
                <a:lightRig rig="threePt" dir="t"/>
              </a:scene3d>
              <a:sp3d contourW="12700"/>
            </a:bodyPr>
            <a:lstStyle/>
            <a:p>
              <a:r>
                <a:rPr lang="en-US" altLang="zh-CN" sz="1000" dirty="0">
                  <a:solidFill>
                    <a:schemeClr val="tx1">
                      <a:lumMod val="65000"/>
                      <a:lumOff val="35000"/>
                    </a:schemeClr>
                  </a:solidFill>
                  <a:latin typeface="Century Gothic" panose="020B0502020202020204" pitchFamily="34" charset="0"/>
                </a:rPr>
                <a:t>Responsive Wordle Demo</a:t>
              </a:r>
            </a:p>
          </p:txBody>
        </p:sp>
        <p:sp>
          <p:nvSpPr>
            <p:cNvPr id="26" name="文本框 25"/>
            <p:cNvSpPr txBox="1"/>
            <p:nvPr/>
          </p:nvSpPr>
          <p:spPr>
            <a:xfrm>
              <a:off x="2976152" y="4708118"/>
              <a:ext cx="1598130"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rPr>
                <a:t>RESULTS</a:t>
              </a:r>
              <a:endParaRPr lang="zh-CN" altLang="en-US" sz="2400" b="1" dirty="0">
                <a:solidFill>
                  <a:schemeClr val="tx1">
                    <a:lumMod val="85000"/>
                    <a:lumOff val="15000"/>
                  </a:schemeClr>
                </a:solidFill>
              </a:endParaRPr>
            </a:p>
          </p:txBody>
        </p:sp>
      </p:grpSp>
    </p:spTree>
    <p:extLst>
      <p:ext uri="{BB962C8B-B14F-4D97-AF65-F5344CB8AC3E}">
        <p14:creationId xmlns:p14="http://schemas.microsoft.com/office/powerpoint/2010/main" val="1647877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7759945" cy="717686"/>
            <a:chOff x="2976152" y="4708118"/>
            <a:chExt cx="7759945"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77599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Compare With Google Chrome’s Responsive</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4" name="图片 3">
            <a:extLst>
              <a:ext uri="{FF2B5EF4-FFF2-40B4-BE49-F238E27FC236}">
                <a16:creationId xmlns:a16="http://schemas.microsoft.com/office/drawing/2014/main" id="{F5D7F154-F9ED-4168-B721-3010607A162E}"/>
              </a:ext>
            </a:extLst>
          </p:cNvPr>
          <p:cNvPicPr>
            <a:picLocks noChangeAspect="1"/>
          </p:cNvPicPr>
          <p:nvPr/>
        </p:nvPicPr>
        <p:blipFill>
          <a:blip r:embed="rId4"/>
          <a:stretch>
            <a:fillRect/>
          </a:stretch>
        </p:blipFill>
        <p:spPr>
          <a:xfrm>
            <a:off x="6440507" y="2438597"/>
            <a:ext cx="4844962" cy="2602241"/>
          </a:xfrm>
          <a:prstGeom prst="rect">
            <a:avLst/>
          </a:prstGeom>
        </p:spPr>
      </p:pic>
      <p:pic>
        <p:nvPicPr>
          <p:cNvPr id="7" name="图片 6">
            <a:extLst>
              <a:ext uri="{FF2B5EF4-FFF2-40B4-BE49-F238E27FC236}">
                <a16:creationId xmlns:a16="http://schemas.microsoft.com/office/drawing/2014/main" id="{11DC65D0-D263-4F93-AEF4-DEE58792C01C}"/>
              </a:ext>
            </a:extLst>
          </p:cNvPr>
          <p:cNvPicPr>
            <a:picLocks noChangeAspect="1"/>
          </p:cNvPicPr>
          <p:nvPr/>
        </p:nvPicPr>
        <p:blipFill>
          <a:blip r:embed="rId5"/>
          <a:stretch>
            <a:fillRect/>
          </a:stretch>
        </p:blipFill>
        <p:spPr>
          <a:xfrm>
            <a:off x="1043398" y="2492813"/>
            <a:ext cx="4844961" cy="2566306"/>
          </a:xfrm>
          <a:prstGeom prst="rect">
            <a:avLst/>
          </a:prstGeom>
        </p:spPr>
      </p:pic>
    </p:spTree>
    <p:extLst>
      <p:ext uri="{BB962C8B-B14F-4D97-AF65-F5344CB8AC3E}">
        <p14:creationId xmlns:p14="http://schemas.microsoft.com/office/powerpoint/2010/main" val="33891753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7759945" cy="717686"/>
            <a:chOff x="2976152" y="4708118"/>
            <a:chExt cx="7759945"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77599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Compare With Google Chrome’s Responsive</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3" name="图片 2">
            <a:extLst>
              <a:ext uri="{FF2B5EF4-FFF2-40B4-BE49-F238E27FC236}">
                <a16:creationId xmlns:a16="http://schemas.microsoft.com/office/drawing/2014/main" id="{A0A2C07B-A954-48CF-9C76-F75AE1E89F8B}"/>
              </a:ext>
            </a:extLst>
          </p:cNvPr>
          <p:cNvPicPr>
            <a:picLocks noChangeAspect="1"/>
          </p:cNvPicPr>
          <p:nvPr/>
        </p:nvPicPr>
        <p:blipFill>
          <a:blip r:embed="rId4"/>
          <a:stretch>
            <a:fillRect/>
          </a:stretch>
        </p:blipFill>
        <p:spPr>
          <a:xfrm>
            <a:off x="1671161" y="1536395"/>
            <a:ext cx="3537218" cy="4965032"/>
          </a:xfrm>
          <a:prstGeom prst="rect">
            <a:avLst/>
          </a:prstGeom>
        </p:spPr>
      </p:pic>
      <p:pic>
        <p:nvPicPr>
          <p:cNvPr id="6" name="图片 5">
            <a:extLst>
              <a:ext uri="{FF2B5EF4-FFF2-40B4-BE49-F238E27FC236}">
                <a16:creationId xmlns:a16="http://schemas.microsoft.com/office/drawing/2014/main" id="{72E5BE95-0D1A-4F6E-9937-CAC1F02E30F4}"/>
              </a:ext>
            </a:extLst>
          </p:cNvPr>
          <p:cNvPicPr>
            <a:picLocks noChangeAspect="1"/>
          </p:cNvPicPr>
          <p:nvPr/>
        </p:nvPicPr>
        <p:blipFill>
          <a:blip r:embed="rId5"/>
          <a:stretch>
            <a:fillRect/>
          </a:stretch>
        </p:blipFill>
        <p:spPr>
          <a:xfrm>
            <a:off x="6209280" y="1445210"/>
            <a:ext cx="3688700" cy="5056217"/>
          </a:xfrm>
          <a:prstGeom prst="rect">
            <a:avLst/>
          </a:prstGeom>
        </p:spPr>
      </p:pic>
    </p:spTree>
    <p:extLst>
      <p:ext uri="{BB962C8B-B14F-4D97-AF65-F5344CB8AC3E}">
        <p14:creationId xmlns:p14="http://schemas.microsoft.com/office/powerpoint/2010/main" val="16773604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7759945" cy="717686"/>
            <a:chOff x="2976152" y="4708118"/>
            <a:chExt cx="7759945"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77599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Compare With Google Chrome’s Responsive</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4" name="图片 3">
            <a:extLst>
              <a:ext uri="{FF2B5EF4-FFF2-40B4-BE49-F238E27FC236}">
                <a16:creationId xmlns:a16="http://schemas.microsoft.com/office/drawing/2014/main" id="{166A97D8-784B-40E1-92CE-CF87CB2D2127}"/>
              </a:ext>
            </a:extLst>
          </p:cNvPr>
          <p:cNvPicPr>
            <a:picLocks noChangeAspect="1"/>
          </p:cNvPicPr>
          <p:nvPr/>
        </p:nvPicPr>
        <p:blipFill>
          <a:blip r:embed="rId4"/>
          <a:stretch>
            <a:fillRect/>
          </a:stretch>
        </p:blipFill>
        <p:spPr>
          <a:xfrm>
            <a:off x="813326" y="2701503"/>
            <a:ext cx="5058746" cy="2101011"/>
          </a:xfrm>
          <a:prstGeom prst="rect">
            <a:avLst/>
          </a:prstGeom>
        </p:spPr>
      </p:pic>
      <p:pic>
        <p:nvPicPr>
          <p:cNvPr id="7" name="图片 6">
            <a:extLst>
              <a:ext uri="{FF2B5EF4-FFF2-40B4-BE49-F238E27FC236}">
                <a16:creationId xmlns:a16="http://schemas.microsoft.com/office/drawing/2014/main" id="{4A7A0278-4AA0-47DE-BBE7-6BF7D9C851FA}"/>
              </a:ext>
            </a:extLst>
          </p:cNvPr>
          <p:cNvPicPr>
            <a:picLocks noChangeAspect="1"/>
          </p:cNvPicPr>
          <p:nvPr/>
        </p:nvPicPr>
        <p:blipFill>
          <a:blip r:embed="rId5"/>
          <a:stretch>
            <a:fillRect/>
          </a:stretch>
        </p:blipFill>
        <p:spPr>
          <a:xfrm>
            <a:off x="6185817" y="2701503"/>
            <a:ext cx="5058947" cy="2101011"/>
          </a:xfrm>
          <a:prstGeom prst="rect">
            <a:avLst/>
          </a:prstGeom>
        </p:spPr>
      </p:pic>
    </p:spTree>
    <p:extLst>
      <p:ext uri="{BB962C8B-B14F-4D97-AF65-F5344CB8AC3E}">
        <p14:creationId xmlns:p14="http://schemas.microsoft.com/office/powerpoint/2010/main" val="12808902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0657" y="535807"/>
            <a:ext cx="8077200" cy="5989584"/>
          </a:xfrm>
          <a:prstGeom prst="rect">
            <a:avLst/>
          </a:prstGeom>
        </p:spPr>
      </p:pic>
      <p:sp>
        <p:nvSpPr>
          <p:cNvPr id="5" name="文本框 4"/>
          <p:cNvSpPr txBox="1"/>
          <p:nvPr/>
        </p:nvSpPr>
        <p:spPr>
          <a:xfrm>
            <a:off x="4591961" y="2728973"/>
            <a:ext cx="3008078" cy="707886"/>
          </a:xfrm>
          <a:prstGeom prst="rect">
            <a:avLst/>
          </a:prstGeom>
          <a:noFill/>
        </p:spPr>
        <p:txBody>
          <a:bodyPr wrap="square" rtlCol="0">
            <a:spAutoFit/>
            <a:scene3d>
              <a:camera prst="orthographicFront"/>
              <a:lightRig rig="threePt" dir="t"/>
            </a:scene3d>
            <a:sp3d contourW="12700"/>
          </a:bodyPr>
          <a:lstStyle/>
          <a:p>
            <a:pPr lvl="0" algn="ctr"/>
            <a:r>
              <a:rPr lang="en-US" altLang="zh-CN" sz="4000" b="1" dirty="0">
                <a:solidFill>
                  <a:prstClr val="black">
                    <a:lumMod val="85000"/>
                    <a:lumOff val="15000"/>
                  </a:prstClr>
                </a:solidFill>
              </a:rPr>
              <a:t>Thank You!</a:t>
            </a:r>
            <a:endParaRPr lang="zh-CN" altLang="en-US" sz="4000" b="1" dirty="0">
              <a:solidFill>
                <a:prstClr val="black">
                  <a:lumMod val="85000"/>
                  <a:lumOff val="15000"/>
                </a:prstClr>
              </a:solidFill>
            </a:endParaRPr>
          </a:p>
        </p:txBody>
      </p:sp>
      <p:grpSp>
        <p:nvGrpSpPr>
          <p:cNvPr id="12" name="组合 11"/>
          <p:cNvGrpSpPr/>
          <p:nvPr/>
        </p:nvGrpSpPr>
        <p:grpSpPr>
          <a:xfrm>
            <a:off x="5209370" y="3792284"/>
            <a:ext cx="1773259" cy="549129"/>
            <a:chOff x="5431394" y="4118363"/>
            <a:chExt cx="1329210" cy="313064"/>
          </a:xfrm>
        </p:grpSpPr>
        <p:sp>
          <p:nvSpPr>
            <p:cNvPr id="9" name="圆角矩形 8"/>
            <p:cNvSpPr/>
            <p:nvPr/>
          </p:nvSpPr>
          <p:spPr>
            <a:xfrm>
              <a:off x="5518150" y="4118363"/>
              <a:ext cx="1155700" cy="258376"/>
            </a:xfrm>
            <a:prstGeom prst="roundRect">
              <a:avLst>
                <a:gd name="adj" fmla="val 50000"/>
              </a:avLst>
            </a:prstGeom>
            <a:solidFill>
              <a:srgbClr val="E1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p:cNvSpPr txBox="1"/>
            <p:nvPr/>
          </p:nvSpPr>
          <p:spPr>
            <a:xfrm>
              <a:off x="5431394" y="4169817"/>
              <a:ext cx="1329210" cy="2616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BY</a:t>
              </a:r>
              <a:r>
                <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rPr>
                <a:t>：</a:t>
              </a:r>
              <a:r>
                <a:rPr lang="en-US" altLang="zh-CN" sz="1100" dirty="0">
                  <a:solidFill>
                    <a:prstClr val="white"/>
                  </a:solidFill>
                  <a:latin typeface="微软雅黑"/>
                  <a:ea typeface="微软雅黑"/>
                </a:rPr>
                <a:t>Wang Zhirui</a:t>
              </a:r>
              <a:endParaRPr kumimoji="0" lang="zh-CN" altLang="en-US"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979492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976152" y="5282502"/>
            <a:ext cx="6242852"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1">
                    <a:lumMod val="65000"/>
                    <a:lumOff val="35000"/>
                  </a:schemeClr>
                </a:solidFill>
                <a:latin typeface="Century Gothic" panose="020B0502020202020204" pitchFamily="34" charset="0"/>
              </a:rPr>
              <a:t>Background  &amp;  Overview</a:t>
            </a:r>
          </a:p>
        </p:txBody>
      </p:sp>
      <p:sp>
        <p:nvSpPr>
          <p:cNvPr id="14" name="文本框 13"/>
          <p:cNvSpPr txBox="1"/>
          <p:nvPr/>
        </p:nvSpPr>
        <p:spPr>
          <a:xfrm>
            <a:off x="4508090" y="4384456"/>
            <a:ext cx="332975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85000"/>
                    <a:lumOff val="15000"/>
                  </a:schemeClr>
                </a:solidFill>
              </a:rPr>
              <a:t>INTRODUCTION</a:t>
            </a:r>
            <a:endParaRPr lang="zh-CN" altLang="en-US" sz="3200" b="1" dirty="0">
              <a:solidFill>
                <a:schemeClr val="tx1">
                  <a:lumMod val="85000"/>
                  <a:lumOff val="15000"/>
                </a:schemeClr>
              </a:solidFill>
            </a:endParaRPr>
          </a:p>
        </p:txBody>
      </p:sp>
      <p:cxnSp>
        <p:nvCxnSpPr>
          <p:cNvPr id="16" name="直接连接符 15"/>
          <p:cNvCxnSpPr/>
          <p:nvPr/>
        </p:nvCxnSpPr>
        <p:spPr>
          <a:xfrm>
            <a:off x="5451631" y="5125866"/>
            <a:ext cx="303921"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81752" y="5125866"/>
            <a:ext cx="30392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1874" y="5125866"/>
            <a:ext cx="30392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41995" y="5125866"/>
            <a:ext cx="30392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790519" y="985318"/>
            <a:ext cx="4117476" cy="3053282"/>
            <a:chOff x="3790519" y="985318"/>
            <a:chExt cx="4117476" cy="3053282"/>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519" y="985318"/>
              <a:ext cx="4117476" cy="3053282"/>
            </a:xfrm>
            <a:prstGeom prst="rect">
              <a:avLst/>
            </a:prstGeom>
          </p:spPr>
        </p:pic>
        <p:sp>
          <p:nvSpPr>
            <p:cNvPr id="21" name="文本框 20"/>
            <p:cNvSpPr txBox="1"/>
            <p:nvPr/>
          </p:nvSpPr>
          <p:spPr>
            <a:xfrm>
              <a:off x="5479580" y="1849671"/>
              <a:ext cx="950902" cy="923330"/>
            </a:xfrm>
            <a:prstGeom prst="rect">
              <a:avLst/>
            </a:prstGeom>
            <a:noFill/>
          </p:spPr>
          <p:txBody>
            <a:bodyPr wrap="none" rtlCol="0">
              <a:spAutoFit/>
              <a:scene3d>
                <a:camera prst="orthographicFront"/>
                <a:lightRig rig="threePt" dir="t"/>
              </a:scene3d>
              <a:sp3d contourW="12700"/>
            </a:bodyPr>
            <a:lstStyle/>
            <a:p>
              <a:pPr algn="ctr"/>
              <a:r>
                <a:rPr lang="en-US" altLang="zh-CN" sz="5400" dirty="0">
                  <a:solidFill>
                    <a:schemeClr val="tx1">
                      <a:lumMod val="85000"/>
                      <a:lumOff val="15000"/>
                    </a:schemeClr>
                  </a:solidFill>
                  <a:latin typeface="Century Gothic" panose="020B0502020202020204" pitchFamily="34" charset="0"/>
                </a:rPr>
                <a:t>01</a:t>
              </a:r>
              <a:endParaRPr lang="zh-CN" altLang="en-US" sz="5400" dirty="0">
                <a:solidFill>
                  <a:schemeClr val="tx1">
                    <a:lumMod val="85000"/>
                    <a:lumOff val="15000"/>
                  </a:schemeClr>
                </a:solidFill>
                <a:latin typeface="Century Gothic" panose="020B0502020202020204" pitchFamily="34" charset="0"/>
              </a:endParaRPr>
            </a:p>
          </p:txBody>
        </p:sp>
      </p:grpSp>
    </p:spTree>
    <p:extLst>
      <p:ext uri="{BB962C8B-B14F-4D97-AF65-F5344CB8AC3E}">
        <p14:creationId xmlns:p14="http://schemas.microsoft.com/office/powerpoint/2010/main" val="30167383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3766991" cy="717686"/>
            <a:chOff x="2976152" y="4708118"/>
            <a:chExt cx="3766991"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3062057"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Why Responsive</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3" name="文本框 2">
            <a:extLst>
              <a:ext uri="{FF2B5EF4-FFF2-40B4-BE49-F238E27FC236}">
                <a16:creationId xmlns:a16="http://schemas.microsoft.com/office/drawing/2014/main" id="{C05BB790-7790-45CC-ADB6-74BC92308DA9}"/>
              </a:ext>
            </a:extLst>
          </p:cNvPr>
          <p:cNvSpPr txBox="1"/>
          <p:nvPr/>
        </p:nvSpPr>
        <p:spPr>
          <a:xfrm>
            <a:off x="5742143" y="1974190"/>
            <a:ext cx="5388381" cy="2862322"/>
          </a:xfrm>
          <a:prstGeom prst="rect">
            <a:avLst/>
          </a:prstGeom>
          <a:noFill/>
        </p:spPr>
        <p:txBody>
          <a:bodyPr wrap="square" rtlCol="0">
            <a:spAutoFit/>
          </a:bodyPr>
          <a:lstStyle/>
          <a:p>
            <a:r>
              <a:rPr lang="en-US" altLang="zh-CN" dirty="0">
                <a:solidFill>
                  <a:schemeClr val="bg1"/>
                </a:solidFill>
              </a:rPr>
              <a:t>With the continuous popularity of Wordles on social media, a number of tools have emerged, such as WordArt and Tagxedo, which allow people to create Wordles in a certain shape by fitting words into it.</a:t>
            </a:r>
          </a:p>
          <a:p>
            <a:r>
              <a:rPr lang="en-US" altLang="zh-CN" dirty="0">
                <a:solidFill>
                  <a:schemeClr val="bg1"/>
                </a:solidFill>
              </a:rPr>
              <a:t>However, the results do not achieve a high fill rate and high data fidelity at the same time and these tools do not provide manipulation capabilities. So, we introduce Shape Wordle :  a new technique that not only allows people to generate shape-bounded Wordles but also priovide interactive editing.</a:t>
            </a:r>
            <a:endParaRPr lang="zh-CN" altLang="en-US" dirty="0">
              <a:solidFill>
                <a:schemeClr val="bg1"/>
              </a:solidFill>
            </a:endParaRPr>
          </a:p>
        </p:txBody>
      </p:sp>
      <p:pic>
        <p:nvPicPr>
          <p:cNvPr id="6" name="图片 5">
            <a:extLst>
              <a:ext uri="{FF2B5EF4-FFF2-40B4-BE49-F238E27FC236}">
                <a16:creationId xmlns:a16="http://schemas.microsoft.com/office/drawing/2014/main" id="{F77A3057-9F98-4B63-A426-57252D177667}"/>
              </a:ext>
            </a:extLst>
          </p:cNvPr>
          <p:cNvPicPr>
            <a:picLocks noChangeAspect="1"/>
          </p:cNvPicPr>
          <p:nvPr/>
        </p:nvPicPr>
        <p:blipFill>
          <a:blip r:embed="rId4"/>
          <a:stretch>
            <a:fillRect/>
          </a:stretch>
        </p:blipFill>
        <p:spPr>
          <a:xfrm>
            <a:off x="555883" y="1740568"/>
            <a:ext cx="4072780" cy="3753853"/>
          </a:xfrm>
          <a:prstGeom prst="rect">
            <a:avLst/>
          </a:prstGeom>
        </p:spPr>
      </p:pic>
      <p:pic>
        <p:nvPicPr>
          <p:cNvPr id="8" name="图片 7">
            <a:extLst>
              <a:ext uri="{FF2B5EF4-FFF2-40B4-BE49-F238E27FC236}">
                <a16:creationId xmlns:a16="http://schemas.microsoft.com/office/drawing/2014/main" id="{93F896BC-906D-4157-800A-EEA9E1B6323B}"/>
              </a:ext>
            </a:extLst>
          </p:cNvPr>
          <p:cNvPicPr>
            <a:picLocks noChangeAspect="1"/>
          </p:cNvPicPr>
          <p:nvPr/>
        </p:nvPicPr>
        <p:blipFill>
          <a:blip r:embed="rId5"/>
          <a:stretch>
            <a:fillRect/>
          </a:stretch>
        </p:blipFill>
        <p:spPr>
          <a:xfrm>
            <a:off x="7745986" y="1900481"/>
            <a:ext cx="3459425" cy="3434025"/>
          </a:xfrm>
          <a:prstGeom prst="rect">
            <a:avLst/>
          </a:prstGeom>
        </p:spPr>
      </p:pic>
      <p:sp>
        <p:nvSpPr>
          <p:cNvPr id="9" name="箭头: 右 8">
            <a:extLst>
              <a:ext uri="{FF2B5EF4-FFF2-40B4-BE49-F238E27FC236}">
                <a16:creationId xmlns:a16="http://schemas.microsoft.com/office/drawing/2014/main" id="{4DBF032E-005D-4B19-9ABA-89D088BB6C72}"/>
              </a:ext>
            </a:extLst>
          </p:cNvPr>
          <p:cNvSpPr/>
          <p:nvPr/>
        </p:nvSpPr>
        <p:spPr>
          <a:xfrm>
            <a:off x="4555958" y="3537284"/>
            <a:ext cx="3007381" cy="160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122B8A5-626C-4F79-84E2-D94E464B8C08}"/>
              </a:ext>
            </a:extLst>
          </p:cNvPr>
          <p:cNvSpPr txBox="1"/>
          <p:nvPr/>
        </p:nvSpPr>
        <p:spPr>
          <a:xfrm>
            <a:off x="4725049" y="3224281"/>
            <a:ext cx="2557110" cy="369332"/>
          </a:xfrm>
          <a:prstGeom prst="rect">
            <a:avLst/>
          </a:prstGeom>
          <a:noFill/>
        </p:spPr>
        <p:txBody>
          <a:bodyPr wrap="none" rtlCol="0">
            <a:spAutoFit/>
          </a:bodyPr>
          <a:lstStyle/>
          <a:p>
            <a:r>
              <a:rPr lang="en-US" altLang="zh-CN" dirty="0"/>
              <a:t>change the screen size</a:t>
            </a:r>
            <a:endParaRPr lang="zh-CN" altLang="en-US" dirty="0"/>
          </a:p>
        </p:txBody>
      </p:sp>
      <p:sp>
        <p:nvSpPr>
          <p:cNvPr id="13" name="文本框 12">
            <a:extLst>
              <a:ext uri="{FF2B5EF4-FFF2-40B4-BE49-F238E27FC236}">
                <a16:creationId xmlns:a16="http://schemas.microsoft.com/office/drawing/2014/main" id="{3252915D-A02F-4404-9F6E-ED38E9EB1BD1}"/>
              </a:ext>
            </a:extLst>
          </p:cNvPr>
          <p:cNvSpPr txBox="1"/>
          <p:nvPr/>
        </p:nvSpPr>
        <p:spPr>
          <a:xfrm>
            <a:off x="3369735" y="5703854"/>
            <a:ext cx="5452529" cy="400110"/>
          </a:xfrm>
          <a:prstGeom prst="rect">
            <a:avLst/>
          </a:prstGeom>
          <a:noFill/>
        </p:spPr>
        <p:txBody>
          <a:bodyPr wrap="square" rtlCol="0">
            <a:spAutoFit/>
          </a:bodyPr>
          <a:lstStyle/>
          <a:p>
            <a:r>
              <a:rPr lang="en-US" altLang="zh-CN" sz="2000" b="1" dirty="0">
                <a:solidFill>
                  <a:srgbClr val="FF0000"/>
                </a:solidFill>
              </a:rPr>
              <a:t>Wordle can not change with screen size ! !</a:t>
            </a:r>
            <a:endParaRPr lang="zh-CN" altLang="en-US" sz="2000" b="1" dirty="0">
              <a:solidFill>
                <a:srgbClr val="FF0000"/>
              </a:solidFill>
            </a:endParaRPr>
          </a:p>
        </p:txBody>
      </p:sp>
    </p:spTree>
    <p:extLst>
      <p:ext uri="{BB962C8B-B14F-4D97-AF65-F5344CB8AC3E}">
        <p14:creationId xmlns:p14="http://schemas.microsoft.com/office/powerpoint/2010/main" val="2649283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784239" y="354939"/>
            <a:ext cx="3766991" cy="717686"/>
            <a:chOff x="2976152" y="4708118"/>
            <a:chExt cx="3766991" cy="717686"/>
          </a:xfrm>
        </p:grpSpPr>
        <p:sp>
          <p:nvSpPr>
            <p:cNvPr id="25" name="文本框 2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26" name="文本框 25"/>
            <p:cNvSpPr txBox="1"/>
            <p:nvPr/>
          </p:nvSpPr>
          <p:spPr>
            <a:xfrm>
              <a:off x="2976152" y="4708118"/>
              <a:ext cx="3361818"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Methods Overview</a:t>
              </a:r>
              <a:endParaRPr lang="zh-CN" altLang="en-US" sz="2800" b="1" dirty="0">
                <a:solidFill>
                  <a:schemeClr val="tx1">
                    <a:lumMod val="85000"/>
                    <a:lumOff val="15000"/>
                  </a:schemeClr>
                </a:solidFill>
              </a:endParaRPr>
            </a:p>
          </p:txBody>
        </p:sp>
      </p:grpSp>
      <p:pic>
        <p:nvPicPr>
          <p:cNvPr id="27" name="图片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pic>
        <p:nvPicPr>
          <p:cNvPr id="4" name="图片 3">
            <a:extLst>
              <a:ext uri="{FF2B5EF4-FFF2-40B4-BE49-F238E27FC236}">
                <a16:creationId xmlns:a16="http://schemas.microsoft.com/office/drawing/2014/main" id="{04AC217B-BBEE-4B1A-A7C3-619760961434}"/>
              </a:ext>
            </a:extLst>
          </p:cNvPr>
          <p:cNvPicPr>
            <a:picLocks noChangeAspect="1"/>
          </p:cNvPicPr>
          <p:nvPr/>
        </p:nvPicPr>
        <p:blipFill>
          <a:blip r:embed="rId4"/>
          <a:stretch>
            <a:fillRect/>
          </a:stretch>
        </p:blipFill>
        <p:spPr>
          <a:xfrm>
            <a:off x="10804" y="2310064"/>
            <a:ext cx="3096126" cy="2643883"/>
          </a:xfrm>
          <a:prstGeom prst="rect">
            <a:avLst/>
          </a:prstGeom>
        </p:spPr>
      </p:pic>
      <p:sp>
        <p:nvSpPr>
          <p:cNvPr id="6" name="箭头: 右 5">
            <a:extLst>
              <a:ext uri="{FF2B5EF4-FFF2-40B4-BE49-F238E27FC236}">
                <a16:creationId xmlns:a16="http://schemas.microsoft.com/office/drawing/2014/main" id="{88E8AEE6-C897-4D84-B7BB-29EAE7C9833F}"/>
              </a:ext>
            </a:extLst>
          </p:cNvPr>
          <p:cNvSpPr/>
          <p:nvPr/>
        </p:nvSpPr>
        <p:spPr>
          <a:xfrm rot="19919158">
            <a:off x="2735572" y="2426042"/>
            <a:ext cx="1811917" cy="143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A644C5CC-8475-4814-88CC-CA5C96036437}"/>
              </a:ext>
            </a:extLst>
          </p:cNvPr>
          <p:cNvSpPr/>
          <p:nvPr/>
        </p:nvSpPr>
        <p:spPr>
          <a:xfrm rot="1928334">
            <a:off x="2734731" y="4641309"/>
            <a:ext cx="1768413" cy="136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5BA4D3D-F367-49DB-A1FA-D6D0FC0E5D0A}"/>
              </a:ext>
            </a:extLst>
          </p:cNvPr>
          <p:cNvPicPr>
            <a:picLocks noChangeAspect="1"/>
          </p:cNvPicPr>
          <p:nvPr/>
        </p:nvPicPr>
        <p:blipFill>
          <a:blip r:embed="rId5"/>
          <a:stretch>
            <a:fillRect/>
          </a:stretch>
        </p:blipFill>
        <p:spPr>
          <a:xfrm>
            <a:off x="4708954" y="741956"/>
            <a:ext cx="1684551" cy="3272227"/>
          </a:xfrm>
          <a:prstGeom prst="rect">
            <a:avLst/>
          </a:prstGeom>
        </p:spPr>
      </p:pic>
      <p:pic>
        <p:nvPicPr>
          <p:cNvPr id="13" name="图片 12">
            <a:extLst>
              <a:ext uri="{FF2B5EF4-FFF2-40B4-BE49-F238E27FC236}">
                <a16:creationId xmlns:a16="http://schemas.microsoft.com/office/drawing/2014/main" id="{BC2396BB-935D-4CA0-AA23-7256BAFD1E1D}"/>
              </a:ext>
            </a:extLst>
          </p:cNvPr>
          <p:cNvPicPr>
            <a:picLocks noChangeAspect="1"/>
          </p:cNvPicPr>
          <p:nvPr/>
        </p:nvPicPr>
        <p:blipFill>
          <a:blip r:embed="rId6"/>
          <a:stretch>
            <a:fillRect/>
          </a:stretch>
        </p:blipFill>
        <p:spPr>
          <a:xfrm>
            <a:off x="3315761" y="5237636"/>
            <a:ext cx="3755367" cy="1179185"/>
          </a:xfrm>
          <a:prstGeom prst="rect">
            <a:avLst/>
          </a:prstGeom>
        </p:spPr>
      </p:pic>
      <p:sp>
        <p:nvSpPr>
          <p:cNvPr id="20" name="箭头: 右 19">
            <a:extLst>
              <a:ext uri="{FF2B5EF4-FFF2-40B4-BE49-F238E27FC236}">
                <a16:creationId xmlns:a16="http://schemas.microsoft.com/office/drawing/2014/main" id="{C6778691-6713-4CE6-87C9-B784AF36DD4C}"/>
              </a:ext>
            </a:extLst>
          </p:cNvPr>
          <p:cNvSpPr/>
          <p:nvPr/>
        </p:nvSpPr>
        <p:spPr>
          <a:xfrm>
            <a:off x="6971544" y="1996874"/>
            <a:ext cx="2063468" cy="104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A6A6F007-CADB-4128-933C-E981A4C9965E}"/>
              </a:ext>
            </a:extLst>
          </p:cNvPr>
          <p:cNvSpPr/>
          <p:nvPr/>
        </p:nvSpPr>
        <p:spPr>
          <a:xfrm>
            <a:off x="7055085" y="5727560"/>
            <a:ext cx="2036739" cy="142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DA3C9B10-38EF-44BC-B296-C5C7A1A7EF0E}"/>
              </a:ext>
            </a:extLst>
          </p:cNvPr>
          <p:cNvPicPr>
            <a:picLocks noChangeAspect="1"/>
          </p:cNvPicPr>
          <p:nvPr/>
        </p:nvPicPr>
        <p:blipFill>
          <a:blip r:embed="rId7"/>
          <a:stretch>
            <a:fillRect/>
          </a:stretch>
        </p:blipFill>
        <p:spPr>
          <a:xfrm>
            <a:off x="9091824" y="4762790"/>
            <a:ext cx="3100176" cy="2128876"/>
          </a:xfrm>
          <a:prstGeom prst="rect">
            <a:avLst/>
          </a:prstGeom>
        </p:spPr>
      </p:pic>
      <p:pic>
        <p:nvPicPr>
          <p:cNvPr id="32" name="图片 31">
            <a:extLst>
              <a:ext uri="{FF2B5EF4-FFF2-40B4-BE49-F238E27FC236}">
                <a16:creationId xmlns:a16="http://schemas.microsoft.com/office/drawing/2014/main" id="{387CDDB5-F8CD-413E-90BF-A1ACC5382317}"/>
              </a:ext>
            </a:extLst>
          </p:cNvPr>
          <p:cNvPicPr>
            <a:picLocks noChangeAspect="1"/>
          </p:cNvPicPr>
          <p:nvPr/>
        </p:nvPicPr>
        <p:blipFill>
          <a:blip r:embed="rId8"/>
          <a:stretch>
            <a:fillRect/>
          </a:stretch>
        </p:blipFill>
        <p:spPr>
          <a:xfrm>
            <a:off x="9241335" y="354939"/>
            <a:ext cx="1903375" cy="3783252"/>
          </a:xfrm>
          <a:prstGeom prst="rect">
            <a:avLst/>
          </a:prstGeom>
        </p:spPr>
      </p:pic>
      <p:sp>
        <p:nvSpPr>
          <p:cNvPr id="33" name="文本框 32">
            <a:extLst>
              <a:ext uri="{FF2B5EF4-FFF2-40B4-BE49-F238E27FC236}">
                <a16:creationId xmlns:a16="http://schemas.microsoft.com/office/drawing/2014/main" id="{3CC6CCD2-AE56-4AC6-8854-A8EB25CAD668}"/>
              </a:ext>
            </a:extLst>
          </p:cNvPr>
          <p:cNvSpPr txBox="1"/>
          <p:nvPr/>
        </p:nvSpPr>
        <p:spPr>
          <a:xfrm rot="19764557">
            <a:off x="2691681" y="2117570"/>
            <a:ext cx="1898277" cy="830997"/>
          </a:xfrm>
          <a:prstGeom prst="rect">
            <a:avLst/>
          </a:prstGeom>
          <a:noFill/>
        </p:spPr>
        <p:txBody>
          <a:bodyPr wrap="none" rtlCol="0">
            <a:spAutoFit/>
          </a:bodyPr>
          <a:lstStyle/>
          <a:p>
            <a:pPr marL="0" marR="0">
              <a:spcBef>
                <a:spcPts val="0"/>
              </a:spcBef>
              <a:spcAft>
                <a:spcPts val="0"/>
              </a:spcAft>
            </a:pPr>
            <a:r>
              <a:rPr lang="en-US" altLang="zh-CN" sz="1200" dirty="0">
                <a:effectLst/>
                <a:ea typeface="微软雅黑" panose="020B0503020204020204" pitchFamily="34" charset="-122"/>
              </a:rPr>
              <a:t>W</a:t>
            </a:r>
            <a:r>
              <a:rPr lang="zh-CN" altLang="zh-CN" sz="1200" dirty="0">
                <a:effectLst/>
                <a:ea typeface="微软雅黑" panose="020B0503020204020204" pitchFamily="34" charset="-122"/>
              </a:rPr>
              <a:t>ord </a:t>
            </a:r>
            <a:r>
              <a:rPr lang="en-US" altLang="zh-CN" sz="1200" dirty="0">
                <a:effectLst/>
                <a:ea typeface="微软雅黑" panose="020B0503020204020204" pitchFamily="34" charset="-122"/>
              </a:rPr>
              <a:t>A</a:t>
            </a:r>
            <a:r>
              <a:rPr lang="zh-CN" altLang="zh-CN" sz="1200" dirty="0">
                <a:effectLst/>
                <a:ea typeface="微软雅黑" panose="020B0503020204020204" pitchFamily="34" charset="-122"/>
              </a:rPr>
              <a:t>ttribute</a:t>
            </a:r>
            <a:r>
              <a:rPr lang="en-US" altLang="zh-CN" sz="1200" dirty="0">
                <a:effectLst/>
                <a:ea typeface="微软雅黑" panose="020B0503020204020204" pitchFamily="34" charset="-122"/>
              </a:rPr>
              <a:t> Constraint</a:t>
            </a:r>
            <a:endParaRPr lang="zh-CN" altLang="zh-CN" sz="1200" dirty="0">
              <a:effectLst/>
              <a:ea typeface="微软雅黑" panose="020B0503020204020204" pitchFamily="34" charset="-122"/>
            </a:endParaRPr>
          </a:p>
          <a:p>
            <a:pPr marL="0" marR="0">
              <a:spcBef>
                <a:spcPts val="0"/>
              </a:spcBef>
              <a:spcAft>
                <a:spcPts val="0"/>
              </a:spcAft>
            </a:pPr>
            <a:r>
              <a:rPr lang="en-US" altLang="zh-CN" sz="1800" dirty="0">
                <a:effectLst/>
                <a:ea typeface="微软雅黑" panose="020B0503020204020204" pitchFamily="34" charset="-122"/>
              </a:rPr>
              <a:t> </a:t>
            </a:r>
          </a:p>
          <a:p>
            <a:endParaRPr lang="zh-CN" altLang="en-US" dirty="0"/>
          </a:p>
        </p:txBody>
      </p:sp>
      <p:sp>
        <p:nvSpPr>
          <p:cNvPr id="35" name="文本框 34">
            <a:extLst>
              <a:ext uri="{FF2B5EF4-FFF2-40B4-BE49-F238E27FC236}">
                <a16:creationId xmlns:a16="http://schemas.microsoft.com/office/drawing/2014/main" id="{91594729-F746-4760-B6DE-4B0B269EC10C}"/>
              </a:ext>
            </a:extLst>
          </p:cNvPr>
          <p:cNvSpPr txBox="1"/>
          <p:nvPr/>
        </p:nvSpPr>
        <p:spPr>
          <a:xfrm rot="2058237">
            <a:off x="2648471" y="4313626"/>
            <a:ext cx="1898277" cy="830997"/>
          </a:xfrm>
          <a:prstGeom prst="rect">
            <a:avLst/>
          </a:prstGeom>
          <a:noFill/>
        </p:spPr>
        <p:txBody>
          <a:bodyPr wrap="none" rtlCol="0">
            <a:spAutoFit/>
          </a:bodyPr>
          <a:lstStyle/>
          <a:p>
            <a:pPr marL="0" marR="0">
              <a:spcBef>
                <a:spcPts val="0"/>
              </a:spcBef>
              <a:spcAft>
                <a:spcPts val="0"/>
              </a:spcAft>
            </a:pPr>
            <a:r>
              <a:rPr lang="en-US" altLang="zh-CN" sz="1200" dirty="0">
                <a:effectLst/>
                <a:ea typeface="微软雅黑" panose="020B0503020204020204" pitchFamily="34" charset="-122"/>
              </a:rPr>
              <a:t>W</a:t>
            </a:r>
            <a:r>
              <a:rPr lang="zh-CN" altLang="zh-CN" sz="1200" dirty="0">
                <a:effectLst/>
                <a:ea typeface="微软雅黑" panose="020B0503020204020204" pitchFamily="34" charset="-122"/>
              </a:rPr>
              <a:t>ord </a:t>
            </a:r>
            <a:r>
              <a:rPr lang="en-US" altLang="zh-CN" sz="1200" dirty="0">
                <a:effectLst/>
                <a:ea typeface="微软雅黑" panose="020B0503020204020204" pitchFamily="34" charset="-122"/>
              </a:rPr>
              <a:t>A</a:t>
            </a:r>
            <a:r>
              <a:rPr lang="zh-CN" altLang="zh-CN" sz="1200" dirty="0">
                <a:effectLst/>
                <a:ea typeface="微软雅黑" panose="020B0503020204020204" pitchFamily="34" charset="-122"/>
              </a:rPr>
              <a:t>ttribute</a:t>
            </a:r>
            <a:r>
              <a:rPr lang="en-US" altLang="zh-CN" sz="1200" dirty="0">
                <a:effectLst/>
                <a:ea typeface="微软雅黑" panose="020B0503020204020204" pitchFamily="34" charset="-122"/>
              </a:rPr>
              <a:t> Constraint</a:t>
            </a:r>
            <a:endParaRPr lang="zh-CN" altLang="zh-CN" sz="1200" dirty="0">
              <a:effectLst/>
              <a:ea typeface="微软雅黑" panose="020B0503020204020204" pitchFamily="34" charset="-122"/>
            </a:endParaRPr>
          </a:p>
          <a:p>
            <a:pPr marL="0" marR="0">
              <a:spcBef>
                <a:spcPts val="0"/>
              </a:spcBef>
              <a:spcAft>
                <a:spcPts val="0"/>
              </a:spcAft>
            </a:pPr>
            <a:r>
              <a:rPr lang="en-US" altLang="zh-CN" sz="1800" dirty="0">
                <a:effectLst/>
                <a:ea typeface="微软雅黑" panose="020B0503020204020204" pitchFamily="34" charset="-122"/>
              </a:rPr>
              <a:t> </a:t>
            </a:r>
          </a:p>
          <a:p>
            <a:endParaRPr lang="zh-CN" altLang="en-US" dirty="0"/>
          </a:p>
        </p:txBody>
      </p:sp>
      <p:sp>
        <p:nvSpPr>
          <p:cNvPr id="36" name="文本框 35">
            <a:extLst>
              <a:ext uri="{FF2B5EF4-FFF2-40B4-BE49-F238E27FC236}">
                <a16:creationId xmlns:a16="http://schemas.microsoft.com/office/drawing/2014/main" id="{E1026155-783E-4DC5-A3E4-21EB6F665061}"/>
              </a:ext>
            </a:extLst>
          </p:cNvPr>
          <p:cNvSpPr txBox="1"/>
          <p:nvPr/>
        </p:nvSpPr>
        <p:spPr>
          <a:xfrm>
            <a:off x="6826513" y="1703609"/>
            <a:ext cx="2353529" cy="276999"/>
          </a:xfrm>
          <a:prstGeom prst="rect">
            <a:avLst/>
          </a:prstGeom>
          <a:noFill/>
        </p:spPr>
        <p:txBody>
          <a:bodyPr wrap="none" rtlCol="0">
            <a:spAutoFit/>
          </a:bodyPr>
          <a:lstStyle/>
          <a:p>
            <a:r>
              <a:rPr lang="en-US" altLang="zh-CN" sz="1200" dirty="0"/>
              <a:t>Force Layout Constraint &amp; Filter</a:t>
            </a:r>
            <a:endParaRPr lang="zh-CN" altLang="en-US" sz="1200" dirty="0"/>
          </a:p>
        </p:txBody>
      </p:sp>
      <p:sp>
        <p:nvSpPr>
          <p:cNvPr id="38" name="文本框 37">
            <a:extLst>
              <a:ext uri="{FF2B5EF4-FFF2-40B4-BE49-F238E27FC236}">
                <a16:creationId xmlns:a16="http://schemas.microsoft.com/office/drawing/2014/main" id="{C5C7576E-6E9E-45A4-976E-E66035D88E38}"/>
              </a:ext>
            </a:extLst>
          </p:cNvPr>
          <p:cNvSpPr txBox="1"/>
          <p:nvPr/>
        </p:nvSpPr>
        <p:spPr>
          <a:xfrm>
            <a:off x="6887806" y="5415571"/>
            <a:ext cx="2353529" cy="276999"/>
          </a:xfrm>
          <a:prstGeom prst="rect">
            <a:avLst/>
          </a:prstGeom>
          <a:noFill/>
        </p:spPr>
        <p:txBody>
          <a:bodyPr wrap="none" rtlCol="0">
            <a:spAutoFit/>
          </a:bodyPr>
          <a:lstStyle/>
          <a:p>
            <a:r>
              <a:rPr lang="en-US" altLang="zh-CN" sz="1200" dirty="0"/>
              <a:t>Force Layout Constraint &amp; Filter</a:t>
            </a:r>
            <a:endParaRPr lang="zh-CN" altLang="en-US" sz="1200" dirty="0"/>
          </a:p>
        </p:txBody>
      </p:sp>
    </p:spTree>
    <p:extLst>
      <p:ext uri="{BB962C8B-B14F-4D97-AF65-F5344CB8AC3E}">
        <p14:creationId xmlns:p14="http://schemas.microsoft.com/office/powerpoint/2010/main" val="30467239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990448" y="5333221"/>
            <a:ext cx="6242852" cy="276999"/>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1">
                    <a:lumMod val="65000"/>
                    <a:lumOff val="35000"/>
                  </a:schemeClr>
                </a:solidFill>
                <a:latin typeface="Century Gothic" panose="020B0502020202020204" pitchFamily="34" charset="0"/>
              </a:rPr>
              <a:t>Words Attribute &amp; Force Re-Layout</a:t>
            </a:r>
          </a:p>
        </p:txBody>
      </p:sp>
      <p:sp>
        <p:nvSpPr>
          <p:cNvPr id="14" name="文本框 13"/>
          <p:cNvSpPr txBox="1"/>
          <p:nvPr/>
        </p:nvSpPr>
        <p:spPr>
          <a:xfrm>
            <a:off x="4967418" y="4462773"/>
            <a:ext cx="223651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85000"/>
                    <a:lumOff val="15000"/>
                  </a:schemeClr>
                </a:solidFill>
              </a:rPr>
              <a:t>METHODS</a:t>
            </a:r>
            <a:endParaRPr lang="zh-CN" altLang="en-US" sz="3200" b="1" dirty="0">
              <a:solidFill>
                <a:schemeClr val="tx1">
                  <a:lumMod val="85000"/>
                  <a:lumOff val="15000"/>
                </a:schemeClr>
              </a:solidFill>
            </a:endParaRPr>
          </a:p>
        </p:txBody>
      </p:sp>
      <p:cxnSp>
        <p:nvCxnSpPr>
          <p:cNvPr id="16" name="直接连接符 15"/>
          <p:cNvCxnSpPr/>
          <p:nvPr/>
        </p:nvCxnSpPr>
        <p:spPr>
          <a:xfrm>
            <a:off x="5451631" y="5125866"/>
            <a:ext cx="303921"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81752" y="5125866"/>
            <a:ext cx="30392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1874" y="5125866"/>
            <a:ext cx="303921"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41995" y="5125866"/>
            <a:ext cx="303921"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790519" y="985318"/>
            <a:ext cx="4117476" cy="3053282"/>
            <a:chOff x="3790519" y="985318"/>
            <a:chExt cx="4117476" cy="3053282"/>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519" y="985318"/>
              <a:ext cx="4117476" cy="3053282"/>
            </a:xfrm>
            <a:prstGeom prst="rect">
              <a:avLst/>
            </a:prstGeom>
          </p:spPr>
        </p:pic>
        <p:sp>
          <p:nvSpPr>
            <p:cNvPr id="21" name="文本框 20"/>
            <p:cNvSpPr txBox="1"/>
            <p:nvPr/>
          </p:nvSpPr>
          <p:spPr>
            <a:xfrm>
              <a:off x="5479581" y="1849671"/>
              <a:ext cx="950901"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微软雅黑"/>
                  <a:cs typeface="+mn-cs"/>
                </a:rPr>
                <a:t>02</a:t>
              </a:r>
              <a:endParaRPr kumimoji="0" lang="zh-CN" altLang="en-US" sz="54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微软雅黑"/>
                <a:cs typeface="+mn-cs"/>
              </a:endParaRPr>
            </a:p>
          </p:txBody>
        </p:sp>
      </p:grpSp>
    </p:spTree>
    <p:extLst>
      <p:ext uri="{BB962C8B-B14F-4D97-AF65-F5344CB8AC3E}">
        <p14:creationId xmlns:p14="http://schemas.microsoft.com/office/powerpoint/2010/main" val="18002012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4778296" cy="717686"/>
            <a:chOff x="2976152" y="4708118"/>
            <a:chExt cx="4778296"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4778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Words Attribute Constraint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80835A9-1F40-4489-88B9-BDEC2F47E5CE}"/>
                  </a:ext>
                </a:extLst>
              </p:cNvPr>
              <p:cNvSpPr txBox="1"/>
              <p:nvPr/>
            </p:nvSpPr>
            <p:spPr>
              <a:xfrm>
                <a:off x="1784239" y="1536395"/>
                <a:ext cx="7802136" cy="4228786"/>
              </a:xfrm>
              <a:prstGeom prst="rect">
                <a:avLst/>
              </a:prstGeom>
              <a:noFill/>
            </p:spPr>
            <p:txBody>
              <a:bodyPr wrap="none" rtlCol="0">
                <a:spAutoFit/>
              </a:bodyPr>
              <a:lstStyle/>
              <a:p>
                <a:r>
                  <a:rPr lang="zh-CN" altLang="en-US" dirty="0"/>
                  <a:t>在执行词云放置算法的过程中修改以下单词属性的描述方式：</a:t>
                </a:r>
                <a:endParaRPr lang="en-US" altLang="zh-CN" dirty="0"/>
              </a:p>
              <a:p>
                <a:endParaRPr lang="en-US" altLang="zh-CN" dirty="0"/>
              </a:p>
              <a:p>
                <a:pPr marL="342900" indent="-342900">
                  <a:buAutoNum type="arabicPeriod"/>
                </a:pPr>
                <a:r>
                  <a:rPr lang="en-US" altLang="zh-CN" b="1" dirty="0"/>
                  <a:t>Coordinate</a:t>
                </a:r>
                <a:r>
                  <a:rPr lang="zh-CN" altLang="en-US" b="1" dirty="0"/>
                  <a:t>：</a:t>
                </a:r>
                <a:endParaRPr lang="en-US" altLang="zh-CN" b="1" dirty="0"/>
              </a:p>
              <a:p>
                <a:endParaRPr lang="en-US" altLang="zh-CN" dirty="0"/>
              </a:p>
              <a:p>
                <a:r>
                  <a:rPr lang="zh-CN" altLang="en-US" dirty="0"/>
                  <a:t>单词的放置坐标由绝对的像素点坐标转换为距离画布中心点的相对比例坐标</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𝑥</m:t>
                      </m:r>
                      <m:r>
                        <a:rPr lang="en-US" altLang="zh-CN" i="0" dirty="0" smtClean="0">
                          <a:latin typeface="Cambria Math" panose="02040503050406030204" pitchFamily="18" charset="0"/>
                        </a:rPr>
                        <m:t>=</m:t>
                      </m:r>
                      <m:f>
                        <m:fPr>
                          <m:ctrlPr>
                            <a:rPr lang="en-US" altLang="zh-CN" i="1" dirty="0" smtClean="0">
                              <a:solidFill>
                                <a:srgbClr val="836967"/>
                              </a:solidFill>
                              <a:latin typeface="Cambria Math" panose="02040503050406030204" pitchFamily="18" charset="0"/>
                            </a:rPr>
                          </m:ctrlPr>
                        </m:fPr>
                        <m:num>
                          <m:r>
                            <a:rPr lang="en-US" altLang="zh-CN" i="1" dirty="0" smtClean="0">
                              <a:latin typeface="Cambria Math" panose="02040503050406030204" pitchFamily="18" charset="0"/>
                            </a:rPr>
                            <m:t>𝑥</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0" dirty="0" smtClean="0">
                              <a:latin typeface="Cambria Math" panose="02040503050406030204" pitchFamily="18" charset="0"/>
                            </a:rPr>
                            <m:t>ⅇ</m:t>
                          </m:r>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𝑡𝑒𝑟𝑋</m:t>
                          </m:r>
                        </m:num>
                        <m:den>
                          <m:r>
                            <a:rPr lang="en-US" altLang="zh-CN" b="0" i="1" dirty="0" smtClean="0">
                              <a:latin typeface="Cambria Math" panose="02040503050406030204" pitchFamily="18" charset="0"/>
                            </a:rPr>
                            <m:t>𝑆𝑐𝑟𝑒𝑒𝑛𝑊𝑖𝑑𝑡h</m:t>
                          </m:r>
                        </m:den>
                      </m:f>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y</m:t>
                      </m:r>
                      <m:r>
                        <a:rPr lang="en-US" altLang="zh-CN" i="0" dirty="0" smtClean="0">
                          <a:latin typeface="Cambria Math" panose="02040503050406030204" pitchFamily="18" charset="0"/>
                        </a:rPr>
                        <m:t>=</m:t>
                      </m:r>
                      <m:f>
                        <m:fPr>
                          <m:ctrlPr>
                            <a:rPr lang="en-US" altLang="zh-CN" i="1" dirty="0" smtClean="0">
                              <a:solidFill>
                                <a:srgbClr val="836967"/>
                              </a:solidFill>
                              <a:latin typeface="Cambria Math" panose="02040503050406030204" pitchFamily="18" charset="0"/>
                            </a:rPr>
                          </m:ctrlPr>
                        </m:fPr>
                        <m:num>
                          <m:r>
                            <m:rPr>
                              <m:sty m:val="p"/>
                            </m:rPr>
                            <a:rPr lang="en-US" altLang="zh-CN" b="0" i="0" dirty="0" smtClean="0">
                              <a:solidFill>
                                <a:schemeClr val="tx1"/>
                              </a:solidFill>
                              <a:latin typeface="Cambria Math" panose="02040503050406030204" pitchFamily="18" charset="0"/>
                            </a:rPr>
                            <m:t>y</m:t>
                          </m:r>
                          <m:r>
                            <a:rPr lang="en-US" altLang="zh-CN" i="0"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0" dirty="0" smtClean="0">
                              <a:latin typeface="Cambria Math" panose="02040503050406030204" pitchFamily="18" charset="0"/>
                            </a:rPr>
                            <m:t>ⅇ</m:t>
                          </m:r>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𝑡𝑒𝑟𝑌</m:t>
                          </m:r>
                        </m:num>
                        <m:den>
                          <m:r>
                            <a:rPr lang="en-US" altLang="zh-CN" b="0" i="1" dirty="0" smtClean="0">
                              <a:latin typeface="Cambria Math" panose="02040503050406030204" pitchFamily="18" charset="0"/>
                            </a:rPr>
                            <m:t>𝑆𝑐𝑟𝑒𝑒𝑛𝐻</m:t>
                          </m:r>
                          <m:r>
                            <m:rPr>
                              <m:sty m:val="p"/>
                            </m:rPr>
                            <a:rPr lang="en-US" altLang="zh-CN" i="1" dirty="0">
                              <a:latin typeface="Cambria Math" panose="02040503050406030204" pitchFamily="18" charset="0"/>
                            </a:rPr>
                            <m:t>eight</m:t>
                          </m:r>
                        </m:den>
                      </m:f>
                    </m:oMath>
                  </m:oMathPara>
                </a14:m>
                <a:endParaRPr lang="en-US" altLang="zh-CN" dirty="0"/>
              </a:p>
              <a:p>
                <a:endParaRPr lang="en-US" altLang="zh-CN" dirty="0"/>
              </a:p>
              <a:p>
                <a:r>
                  <a:rPr lang="zh-CN" altLang="en-US" dirty="0"/>
                  <a:t> </a:t>
                </a:r>
                <a14:m>
                  <m:oMath xmlns:m="http://schemas.openxmlformats.org/officeDocument/2006/math">
                    <m:d>
                      <m:dPr>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C</m:t>
                        </m:r>
                        <m:r>
                          <a:rPr lang="en-US" altLang="zh-CN" i="0" dirty="0" smtClean="0">
                            <a:latin typeface="Cambria Math" panose="02040503050406030204" pitchFamily="18" charset="0"/>
                          </a:rPr>
                          <m:t>ⅇ</m:t>
                        </m:r>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𝑡𝑒𝑟𝑋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𝐶𝑒𝑛𝑡𝑒𝑟𝑌</m:t>
                        </m:r>
                      </m:e>
                    </m:d>
                    <m:r>
                      <a:rPr lang="en-US" altLang="zh-CN" b="0" i="1" dirty="0" smtClean="0">
                        <a:latin typeface="Cambria Math" panose="02040503050406030204" pitchFamily="18" charset="0"/>
                      </a:rPr>
                      <m:t> </m:t>
                    </m:r>
                  </m:oMath>
                </a14:m>
                <a:r>
                  <a:rPr lang="en-US" altLang="zh-CN" dirty="0"/>
                  <a:t> </a:t>
                </a:r>
                <a:r>
                  <a:rPr lang="zh-CN" altLang="en-US" dirty="0"/>
                  <a:t>为画布的中心点坐标</a:t>
                </a:r>
                <a:endParaRPr lang="en-US" altLang="zh-CN" dirty="0"/>
              </a:p>
              <a:p>
                <a:endParaRPr lang="en-US" altLang="zh-CN" dirty="0"/>
              </a:p>
              <a:p>
                <a:r>
                  <a:rPr lang="en-US" altLang="zh-CN" dirty="0"/>
                  <a:t> </a:t>
                </a:r>
                <a14:m>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𝑆𝑐𝑟𝑒𝑒𝑛𝑊𝑖𝑑𝑡</m:t>
                        </m:r>
                        <m:r>
                          <a:rPr lang="en-US" altLang="zh-CN" b="0" i="1" dirty="0" smtClean="0">
                            <a:latin typeface="Cambria Math" panose="020405030504060302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rPr>
                          <m:t>𝑆𝑐𝑟𝑒𝑒𝑛𝐻</m:t>
                        </m:r>
                        <m:r>
                          <m:rPr>
                            <m:sty m:val="p"/>
                          </m:rPr>
                          <a:rPr lang="en-US" altLang="zh-CN" i="1" dirty="0">
                            <a:latin typeface="Cambria Math" panose="02040503050406030204" pitchFamily="18" charset="0"/>
                          </a:rPr>
                          <m:t>eight</m:t>
                        </m:r>
                      </m:e>
                    </m:d>
                    <m:r>
                      <a:rPr lang="en-US" altLang="zh-CN" i="1" dirty="0">
                        <a:latin typeface="Cambria Math" panose="02040503050406030204" pitchFamily="18" charset="0"/>
                      </a:rPr>
                      <m:t> </m:t>
                    </m:r>
                  </m:oMath>
                </a14:m>
                <a:r>
                  <a:rPr lang="en-US" altLang="zh-CN" dirty="0"/>
                  <a:t> </a:t>
                </a:r>
                <a:r>
                  <a:rPr lang="zh-CN" altLang="en-US" dirty="0"/>
                  <a:t>为画布的尺寸大小</a:t>
                </a:r>
                <a:endParaRPr lang="en-US" altLang="zh-CN" dirty="0"/>
              </a:p>
            </p:txBody>
          </p:sp>
        </mc:Choice>
        <mc:Fallback xmlns="">
          <p:sp>
            <p:nvSpPr>
              <p:cNvPr id="3" name="文本框 2">
                <a:extLst>
                  <a:ext uri="{FF2B5EF4-FFF2-40B4-BE49-F238E27FC236}">
                    <a16:creationId xmlns:a16="http://schemas.microsoft.com/office/drawing/2014/main" id="{680835A9-1F40-4489-88B9-BDEC2F47E5CE}"/>
                  </a:ext>
                </a:extLst>
              </p:cNvPr>
              <p:cNvSpPr txBox="1">
                <a:spLocks noRot="1" noChangeAspect="1" noMove="1" noResize="1" noEditPoints="1" noAdjustHandles="1" noChangeArrowheads="1" noChangeShapeType="1" noTextEdit="1"/>
              </p:cNvSpPr>
              <p:nvPr/>
            </p:nvSpPr>
            <p:spPr>
              <a:xfrm>
                <a:off x="1784239" y="1536395"/>
                <a:ext cx="7802136" cy="4228786"/>
              </a:xfrm>
              <a:prstGeom prst="rect">
                <a:avLst/>
              </a:prstGeom>
              <a:blipFill>
                <a:blip r:embed="rId5"/>
                <a:stretch>
                  <a:fillRect l="-703" t="-720" b="-129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61720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4778296" cy="717686"/>
            <a:chOff x="2976152" y="4708118"/>
            <a:chExt cx="4778296"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4778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Words Attribute Constraint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80835A9-1F40-4489-88B9-BDEC2F47E5CE}"/>
                  </a:ext>
                </a:extLst>
              </p:cNvPr>
              <p:cNvSpPr txBox="1"/>
              <p:nvPr/>
            </p:nvSpPr>
            <p:spPr>
              <a:xfrm>
                <a:off x="1784239" y="1730898"/>
                <a:ext cx="8584401" cy="3408818"/>
              </a:xfrm>
              <a:prstGeom prst="rect">
                <a:avLst/>
              </a:prstGeom>
              <a:noFill/>
            </p:spPr>
            <p:txBody>
              <a:bodyPr wrap="none" rtlCol="0">
                <a:spAutoFit/>
              </a:bodyPr>
              <a:lstStyle/>
              <a:p>
                <a:r>
                  <a:rPr lang="en-US" altLang="zh-CN" b="1" dirty="0"/>
                  <a:t>2. Bounding Box</a:t>
                </a:r>
              </a:p>
              <a:p>
                <a:endParaRPr lang="en-US" altLang="zh-CN" dirty="0"/>
              </a:p>
              <a:p>
                <a:r>
                  <a:rPr lang="zh-CN" altLang="en-US" dirty="0"/>
                  <a:t>单词边界框的坐标描述方法与 </a:t>
                </a:r>
                <a:r>
                  <a:rPr lang="en-US" altLang="zh-CN" dirty="0"/>
                  <a:t>1. </a:t>
                </a:r>
                <a:r>
                  <a:rPr lang="zh-CN" altLang="en-US" dirty="0"/>
                  <a:t>相同，边界框的尺寸大小为相对于画布尺寸的比例</a:t>
                </a:r>
                <a:endParaRPr lang="en-US" altLang="zh-CN" dirty="0"/>
              </a:p>
              <a:p>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𝑅</m:t>
                      </m:r>
                      <m:r>
                        <m:rPr>
                          <m:sty m:val="p"/>
                        </m:rPr>
                        <a:rPr lang="en-US" altLang="zh-CN" i="1" dirty="0">
                          <a:latin typeface="Cambria Math" panose="02040503050406030204" pitchFamily="18" charset="0"/>
                        </a:rPr>
                        <m:t>ate</m:t>
                      </m:r>
                      <m:r>
                        <m:rPr>
                          <m:sty m:val="p"/>
                        </m:rPr>
                        <a:rPr lang="en-US" altLang="zh-CN" b="0" i="0" dirty="0" smtClean="0">
                          <a:latin typeface="Cambria Math" panose="02040503050406030204" pitchFamily="18" charset="0"/>
                        </a:rPr>
                        <m:t>Width</m:t>
                      </m:r>
                      <m:r>
                        <a:rPr lang="en-US" altLang="zh-CN" i="0" dirty="0" smtClean="0">
                          <a:latin typeface="Cambria Math" panose="02040503050406030204" pitchFamily="18" charset="0"/>
                        </a:rPr>
                        <m:t>=</m:t>
                      </m:r>
                      <m:f>
                        <m:fPr>
                          <m:ctrlPr>
                            <a:rPr lang="en-US" altLang="zh-CN" i="1" dirty="0" smtClean="0">
                              <a:solidFill>
                                <a:srgbClr val="836967"/>
                              </a:solidFill>
                              <a:latin typeface="Cambria Math" panose="02040503050406030204" pitchFamily="18" charset="0"/>
                            </a:rPr>
                          </m:ctrlPr>
                        </m:fPr>
                        <m:num>
                          <m:r>
                            <a:rPr lang="en-US" altLang="zh-CN" b="0" i="1" dirty="0" smtClean="0">
                              <a:solidFill>
                                <a:schemeClr val="tx1"/>
                              </a:solidFill>
                              <a:latin typeface="Cambria Math" panose="02040503050406030204" pitchFamily="18" charset="0"/>
                            </a:rPr>
                            <m:t>𝑊𝑖𝑑𝑡h</m:t>
                          </m:r>
                        </m:num>
                        <m:den>
                          <m:r>
                            <a:rPr lang="en-US" altLang="zh-CN" b="0" i="1" dirty="0" smtClean="0">
                              <a:latin typeface="Cambria Math" panose="02040503050406030204" pitchFamily="18" charset="0"/>
                            </a:rPr>
                            <m:t>𝑆𝑐𝑟𝑒𝑒𝑛𝑊𝑖𝑑𝑡h</m:t>
                          </m:r>
                        </m:den>
                      </m:f>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𝑅𝑎𝑡𝑒𝐻𝑒𝑖𝑔h𝑡</m:t>
                      </m:r>
                      <m:r>
                        <a:rPr lang="en-US" altLang="zh-CN" i="0" dirty="0" smtClean="0">
                          <a:latin typeface="Cambria Math" panose="02040503050406030204" pitchFamily="18" charset="0"/>
                        </a:rPr>
                        <m:t>=</m:t>
                      </m:r>
                      <m:f>
                        <m:fPr>
                          <m:ctrlPr>
                            <a:rPr lang="en-US" altLang="zh-CN" i="1" dirty="0" smtClean="0">
                              <a:solidFill>
                                <a:srgbClr val="836967"/>
                              </a:solidFill>
                              <a:latin typeface="Cambria Math" panose="02040503050406030204" pitchFamily="18" charset="0"/>
                            </a:rPr>
                          </m:ctrlPr>
                        </m:fPr>
                        <m:num>
                          <m:r>
                            <a:rPr lang="en-US" altLang="zh-CN" b="0" i="1" dirty="0" smtClean="0">
                              <a:solidFill>
                                <a:schemeClr val="tx1"/>
                              </a:solidFill>
                              <a:latin typeface="Cambria Math" panose="02040503050406030204" pitchFamily="18" charset="0"/>
                            </a:rPr>
                            <m:t>𝐻𝑒𝑖𝑔h𝑡</m:t>
                          </m:r>
                        </m:num>
                        <m:den>
                          <m:r>
                            <a:rPr lang="en-US" altLang="zh-CN" b="0" i="1" dirty="0" smtClean="0">
                              <a:latin typeface="Cambria Math" panose="02040503050406030204" pitchFamily="18" charset="0"/>
                            </a:rPr>
                            <m:t>𝑆𝑐𝑟𝑒𝑒𝑛𝐻</m:t>
                          </m:r>
                          <m:r>
                            <m:rPr>
                              <m:sty m:val="p"/>
                            </m:rPr>
                            <a:rPr lang="en-US" altLang="zh-CN" i="1" dirty="0">
                              <a:latin typeface="Cambria Math" panose="02040503050406030204" pitchFamily="18" charset="0"/>
                            </a:rPr>
                            <m:t>eight</m:t>
                          </m:r>
                        </m:den>
                      </m:f>
                    </m:oMath>
                  </m:oMathPara>
                </a14:m>
                <a:endParaRPr lang="en-US" altLang="zh-CN" dirty="0"/>
              </a:p>
              <a:p>
                <a:endParaRPr lang="en-US" altLang="zh-CN" dirty="0"/>
              </a:p>
              <a:p>
                <a:endParaRPr lang="en-US" altLang="zh-CN" dirty="0"/>
              </a:p>
            </p:txBody>
          </p:sp>
        </mc:Choice>
        <mc:Fallback xmlns="">
          <p:sp>
            <p:nvSpPr>
              <p:cNvPr id="3" name="文本框 2">
                <a:extLst>
                  <a:ext uri="{FF2B5EF4-FFF2-40B4-BE49-F238E27FC236}">
                    <a16:creationId xmlns:a16="http://schemas.microsoft.com/office/drawing/2014/main" id="{680835A9-1F40-4489-88B9-BDEC2F47E5CE}"/>
                  </a:ext>
                </a:extLst>
              </p:cNvPr>
              <p:cNvSpPr txBox="1">
                <a:spLocks noRot="1" noChangeAspect="1" noMove="1" noResize="1" noEditPoints="1" noAdjustHandles="1" noChangeArrowheads="1" noChangeShapeType="1" noTextEdit="1"/>
              </p:cNvSpPr>
              <p:nvPr/>
            </p:nvSpPr>
            <p:spPr>
              <a:xfrm>
                <a:off x="1784239" y="1730898"/>
                <a:ext cx="8584401" cy="3408818"/>
              </a:xfrm>
              <a:prstGeom prst="rect">
                <a:avLst/>
              </a:prstGeom>
              <a:blipFill>
                <a:blip r:embed="rId5"/>
                <a:stretch>
                  <a:fillRect l="-639" t="-107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66152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784239" y="354939"/>
            <a:ext cx="4778296" cy="717686"/>
            <a:chOff x="2976152" y="4708118"/>
            <a:chExt cx="4778296" cy="717686"/>
          </a:xfrm>
        </p:grpSpPr>
        <p:sp>
          <p:nvSpPr>
            <p:cNvPr id="41" name="文本框 40"/>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endParaRPr lang="en-US" altLang="zh-CN" sz="1050" dirty="0">
                <a:solidFill>
                  <a:schemeClr val="tx1">
                    <a:lumMod val="65000"/>
                    <a:lumOff val="35000"/>
                  </a:schemeClr>
                </a:solidFill>
                <a:latin typeface="Century Gothic" panose="020B0502020202020204" pitchFamily="34" charset="0"/>
              </a:endParaRPr>
            </a:p>
          </p:txBody>
        </p:sp>
        <p:sp>
          <p:nvSpPr>
            <p:cNvPr id="42" name="文本框 41"/>
            <p:cNvSpPr txBox="1"/>
            <p:nvPr/>
          </p:nvSpPr>
          <p:spPr>
            <a:xfrm>
              <a:off x="2976152" y="4708118"/>
              <a:ext cx="4778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85000"/>
                      <a:lumOff val="15000"/>
                    </a:schemeClr>
                  </a:solidFill>
                </a:rPr>
                <a:t>Words Attribute Constraint</a:t>
              </a:r>
              <a:endParaRPr lang="zh-CN" altLang="en-US" sz="2800" b="1" dirty="0">
                <a:solidFill>
                  <a:schemeClr val="tx1">
                    <a:lumMod val="85000"/>
                    <a:lumOff val="15000"/>
                  </a:schemeClr>
                </a:solidFill>
              </a:endParaRPr>
            </a:p>
          </p:txBody>
        </p:sp>
      </p:grpSp>
      <p:pic>
        <p:nvPicPr>
          <p:cNvPr id="43" name="图片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7" y="248270"/>
            <a:ext cx="1255524" cy="931024"/>
          </a:xfrm>
          <a:prstGeom prst="rect">
            <a:avLst/>
          </a:prstGeom>
        </p:spPr>
      </p:pic>
      <p:sp>
        <p:nvSpPr>
          <p:cNvPr id="3" name="文本框 2">
            <a:extLst>
              <a:ext uri="{FF2B5EF4-FFF2-40B4-BE49-F238E27FC236}">
                <a16:creationId xmlns:a16="http://schemas.microsoft.com/office/drawing/2014/main" id="{680835A9-1F40-4489-88B9-BDEC2F47E5CE}"/>
              </a:ext>
            </a:extLst>
          </p:cNvPr>
          <p:cNvSpPr txBox="1"/>
          <p:nvPr/>
        </p:nvSpPr>
        <p:spPr>
          <a:xfrm>
            <a:off x="1766226" y="4243145"/>
            <a:ext cx="10320454" cy="1754326"/>
          </a:xfrm>
          <a:prstGeom prst="rect">
            <a:avLst/>
          </a:prstGeom>
          <a:noFill/>
        </p:spPr>
        <p:txBody>
          <a:bodyPr wrap="none" rtlCol="0">
            <a:spAutoFit/>
          </a:bodyPr>
          <a:lstStyle/>
          <a:p>
            <a:r>
              <a:rPr lang="en-US" altLang="zh-CN" b="1" dirty="0"/>
              <a:t>3. Font Size</a:t>
            </a:r>
          </a:p>
          <a:p>
            <a:endParaRPr lang="en-US" altLang="zh-CN" dirty="0"/>
          </a:p>
          <a:p>
            <a:r>
              <a:rPr lang="zh-CN" altLang="en-US" dirty="0"/>
              <a:t>为了解决上述问题，我们在绘图前对比例化后的单词列表进行预处理，迭代调整 </a:t>
            </a:r>
            <a:r>
              <a:rPr lang="en-US" altLang="zh-CN" dirty="0"/>
              <a:t>Font-Size </a:t>
            </a:r>
            <a:r>
              <a:rPr lang="zh-CN" altLang="en-US" dirty="0"/>
              <a:t>的大小，</a:t>
            </a:r>
            <a:endParaRPr lang="en-US" altLang="zh-CN" dirty="0"/>
          </a:p>
          <a:p>
            <a:r>
              <a:rPr lang="zh-CN" altLang="en-US" dirty="0"/>
              <a:t>保证每个单词能够正确地被边界框所包围。</a:t>
            </a:r>
            <a:endParaRPr lang="en-US" altLang="zh-CN" dirty="0"/>
          </a:p>
          <a:p>
            <a:endParaRPr lang="en-US" altLang="zh-CN" dirty="0"/>
          </a:p>
          <a:p>
            <a:endParaRPr lang="en-US" altLang="zh-CN" dirty="0"/>
          </a:p>
        </p:txBody>
      </p:sp>
      <p:sp>
        <p:nvSpPr>
          <p:cNvPr id="4" name="文本框 3">
            <a:extLst>
              <a:ext uri="{FF2B5EF4-FFF2-40B4-BE49-F238E27FC236}">
                <a16:creationId xmlns:a16="http://schemas.microsoft.com/office/drawing/2014/main" id="{990821EC-236D-4DC9-AE57-688C1AF2A716}"/>
              </a:ext>
            </a:extLst>
          </p:cNvPr>
          <p:cNvSpPr txBox="1"/>
          <p:nvPr/>
        </p:nvSpPr>
        <p:spPr>
          <a:xfrm>
            <a:off x="2235574" y="1207160"/>
            <a:ext cx="1184940" cy="369332"/>
          </a:xfrm>
          <a:prstGeom prst="rect">
            <a:avLst/>
          </a:prstGeom>
          <a:noFill/>
        </p:spPr>
        <p:txBody>
          <a:bodyPr wrap="none" rtlCol="0">
            <a:spAutoFit/>
          </a:bodyPr>
          <a:lstStyle/>
          <a:p>
            <a:r>
              <a:rPr lang="en-US" altLang="zh-CN" dirty="0"/>
              <a:t>After 1. 2.</a:t>
            </a:r>
            <a:endParaRPr lang="zh-CN" altLang="en-US" dirty="0"/>
          </a:p>
        </p:txBody>
      </p:sp>
      <p:pic>
        <p:nvPicPr>
          <p:cNvPr id="5" name="图片 4">
            <a:extLst>
              <a:ext uri="{FF2B5EF4-FFF2-40B4-BE49-F238E27FC236}">
                <a16:creationId xmlns:a16="http://schemas.microsoft.com/office/drawing/2014/main" id="{B2FB40D9-F3EF-4CBF-B410-B8EEF1C1ECE8}"/>
              </a:ext>
            </a:extLst>
          </p:cNvPr>
          <p:cNvPicPr>
            <a:picLocks noChangeAspect="1"/>
          </p:cNvPicPr>
          <p:nvPr/>
        </p:nvPicPr>
        <p:blipFill>
          <a:blip r:embed="rId5"/>
          <a:stretch>
            <a:fillRect/>
          </a:stretch>
        </p:blipFill>
        <p:spPr>
          <a:xfrm>
            <a:off x="1429626" y="1588460"/>
            <a:ext cx="2611274" cy="2330427"/>
          </a:xfrm>
          <a:prstGeom prst="rect">
            <a:avLst/>
          </a:prstGeom>
        </p:spPr>
      </p:pic>
      <p:sp>
        <p:nvSpPr>
          <p:cNvPr id="6" name="文本框 5">
            <a:extLst>
              <a:ext uri="{FF2B5EF4-FFF2-40B4-BE49-F238E27FC236}">
                <a16:creationId xmlns:a16="http://schemas.microsoft.com/office/drawing/2014/main" id="{4A07F8FD-7C7B-4C05-8D62-5F510E666E24}"/>
              </a:ext>
            </a:extLst>
          </p:cNvPr>
          <p:cNvSpPr txBox="1"/>
          <p:nvPr/>
        </p:nvSpPr>
        <p:spPr>
          <a:xfrm>
            <a:off x="4837212" y="1830025"/>
            <a:ext cx="7001002" cy="1569660"/>
          </a:xfrm>
          <a:prstGeom prst="rect">
            <a:avLst/>
          </a:prstGeom>
          <a:noFill/>
        </p:spPr>
        <p:txBody>
          <a:bodyPr wrap="square" rtlCol="0">
            <a:spAutoFit/>
          </a:bodyPr>
          <a:lstStyle/>
          <a:p>
            <a:r>
              <a:rPr lang="en-US" altLang="zh-CN" sz="2400" b="1" dirty="0"/>
              <a:t>Why</a:t>
            </a:r>
            <a:r>
              <a:rPr lang="zh-CN" altLang="en-US" sz="2400" b="1" dirty="0"/>
              <a:t> </a:t>
            </a:r>
            <a:r>
              <a:rPr lang="en-US" altLang="zh-CN" sz="2400" b="1" dirty="0"/>
              <a:t>Overlapping?</a:t>
            </a:r>
          </a:p>
          <a:p>
            <a:endParaRPr lang="en-US" altLang="zh-CN" b="1" dirty="0">
              <a:solidFill>
                <a:schemeClr val="accent1"/>
              </a:solidFill>
            </a:endParaRPr>
          </a:p>
          <a:p>
            <a:r>
              <a:rPr lang="zh-CN" altLang="en-US" dirty="0"/>
              <a:t>由于 </a:t>
            </a:r>
            <a:r>
              <a:rPr lang="en-US" altLang="zh-CN" dirty="0"/>
              <a:t>Font-Size </a:t>
            </a:r>
            <a:r>
              <a:rPr lang="zh-CN" altLang="en-US" dirty="0"/>
              <a:t>的单位是像素点，所以乘以相应屏幕尺寸的比例因子后的计算结果需取整，因此单词大小的变化比例与单词边界框的变化比例存在偏差，从而导致了左图这样的情况。</a:t>
            </a:r>
          </a:p>
        </p:txBody>
      </p:sp>
    </p:spTree>
    <p:custDataLst>
      <p:tags r:id="rId1"/>
    </p:custDataLst>
    <p:extLst>
      <p:ext uri="{BB962C8B-B14F-4D97-AF65-F5344CB8AC3E}">
        <p14:creationId xmlns:p14="http://schemas.microsoft.com/office/powerpoint/2010/main" val="324677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11.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2.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3.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4.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5.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6.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7.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8.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ags/tag9.xml><?xml version="1.0" encoding="utf-8"?>
<p:tagLst xmlns:a="http://schemas.openxmlformats.org/drawingml/2006/main" xmlns:r="http://schemas.openxmlformats.org/officeDocument/2006/relationships" xmlns:p="http://schemas.openxmlformats.org/presentationml/2006/main">
  <p:tag name="ISLIDE.DIAGRAM" val="aa942f5d-0777-4a9e-a035-cbf9792192d7"/>
</p:tagLst>
</file>

<file path=ppt/theme/theme1.xml><?xml version="1.0" encoding="utf-8"?>
<a:theme xmlns:a="http://schemas.openxmlformats.org/drawingml/2006/main" name="第一PPT，www.1ppt.com">
  <a:themeElements>
    <a:clrScheme name="自定义 100">
      <a:dk1>
        <a:sysClr val="windowText" lastClr="000000"/>
      </a:dk1>
      <a:lt1>
        <a:sysClr val="window" lastClr="FFFFFF"/>
      </a:lt1>
      <a:dk2>
        <a:srgbClr val="44546A"/>
      </a:dk2>
      <a:lt2>
        <a:srgbClr val="E7E6E6"/>
      </a:lt2>
      <a:accent1>
        <a:srgbClr val="ED4857"/>
      </a:accent1>
      <a:accent2>
        <a:srgbClr val="1FBDC8"/>
      </a:accent2>
      <a:accent3>
        <a:srgbClr val="F68C2D"/>
      </a:accent3>
      <a:accent4>
        <a:srgbClr val="0F5E8C"/>
      </a:accent4>
      <a:accent5>
        <a:srgbClr val="ED4857"/>
      </a:accent5>
      <a:accent6>
        <a:srgbClr val="1FBDC8"/>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2252</TotalTime>
  <Words>806</Words>
  <Application>Microsoft Office PowerPoint</Application>
  <PresentationFormat>宽屏</PresentationFormat>
  <Paragraphs>128</Paragraphs>
  <Slides>23</Slides>
  <Notes>22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等线</vt:lpstr>
      <vt:lpstr>微软雅黑</vt:lpstr>
      <vt:lpstr>Arial</vt:lpstr>
      <vt:lpstr>Calibri</vt:lpstr>
      <vt:lpstr>Cambria Math</vt:lpstr>
      <vt:lpstr>Century Gothic</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彩色气泡</dc:title>
  <dc:creator>第一PPT</dc:creator>
  <cp:keywords>www.1ppt.com</cp:keywords>
  <dc:description>www.1ppt.com</dc:description>
  <cp:lastModifiedBy>575702579@qq.com</cp:lastModifiedBy>
  <cp:revision>155</cp:revision>
  <dcterms:created xsi:type="dcterms:W3CDTF">2017-08-04T06:04:02Z</dcterms:created>
  <dcterms:modified xsi:type="dcterms:W3CDTF">2020-10-31T13:12:44Z</dcterms:modified>
</cp:coreProperties>
</file>